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6" r:id="rId2"/>
  </p:sldMasterIdLst>
  <p:notesMasterIdLst>
    <p:notesMasterId r:id="rId19"/>
  </p:notesMasterIdLst>
  <p:sldIdLst>
    <p:sldId id="256" r:id="rId3"/>
    <p:sldId id="279" r:id="rId4"/>
    <p:sldId id="262" r:id="rId5"/>
    <p:sldId id="270" r:id="rId6"/>
    <p:sldId id="263" r:id="rId7"/>
    <p:sldId id="271" r:id="rId8"/>
    <p:sldId id="280" r:id="rId9"/>
    <p:sldId id="272" r:id="rId10"/>
    <p:sldId id="273" r:id="rId11"/>
    <p:sldId id="276" r:id="rId12"/>
    <p:sldId id="275" r:id="rId13"/>
    <p:sldId id="274" r:id="rId14"/>
    <p:sldId id="277" r:id="rId15"/>
    <p:sldId id="281" r:id="rId16"/>
    <p:sldId id="282" r:id="rId17"/>
    <p:sldId id="278" r:id="rId18"/>
  </p:sldIdLst>
  <p:sldSz cx="9144000" cy="6858000" type="screen4x3"/>
  <p:notesSz cx="6858000" cy="9144000"/>
  <p:embeddedFontLst>
    <p:embeddedFont>
      <p:font typeface="Berlin Sans FB" panose="020E0602020502020306" pitchFamily="34" charset="0"/>
      <p:regular r:id="rId20"/>
      <p:bold r:id="rId21"/>
    </p:embeddedFont>
    <p:embeddedFont>
      <p:font typeface="Aharoni" panose="02010803020104030203" pitchFamily="2" charset="-79"/>
      <p:bold r:id="rId22"/>
    </p:embeddedFont>
    <p:embeddedFont>
      <p:font typeface="Arial Black" panose="020B0A04020102020204" pitchFamily="34" charset="0"/>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16" autoAdjust="0"/>
  </p:normalViewPr>
  <p:slideViewPr>
    <p:cSldViewPr>
      <p:cViewPr varScale="1">
        <p:scale>
          <a:sx n="54" d="100"/>
          <a:sy n="54" d="100"/>
        </p:scale>
        <p:origin x="-18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7BE26-417E-4BFA-9377-845726EF3E91}" type="datetimeFigureOut">
              <a:rPr lang="en-US" smtClean="0"/>
              <a:t>4/3/2015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2149C-B253-400F-8E83-5A760FC8A6F1}" type="slidenum">
              <a:rPr lang="en-US" smtClean="0"/>
              <a:t>‹#›</a:t>
            </a:fld>
            <a:endParaRPr lang="en-US"/>
          </a:p>
        </p:txBody>
      </p:sp>
    </p:spTree>
    <p:extLst>
      <p:ext uri="{BB962C8B-B14F-4D97-AF65-F5344CB8AC3E}">
        <p14:creationId xmlns:p14="http://schemas.microsoft.com/office/powerpoint/2010/main" val="343919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DF2149C-B253-400F-8E83-5A760FC8A6F1}" type="slidenum">
              <a:rPr lang="en-US" smtClean="0"/>
              <a:t>1</a:t>
            </a:fld>
            <a:endParaRPr lang="en-US"/>
          </a:p>
        </p:txBody>
      </p:sp>
    </p:spTree>
    <p:extLst>
      <p:ext uri="{BB962C8B-B14F-4D97-AF65-F5344CB8AC3E}">
        <p14:creationId xmlns:p14="http://schemas.microsoft.com/office/powerpoint/2010/main" val="223680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sphere of our family, that wife, the children and all associated with our house out to be our kingdom whereby we rule. We ought to strive to be the lion of our tribe rather or the alpha male in our pack. We ought to bring forth and carry out our rules. We ought to provide for our family the necessities of life as well as the spiritual education and preparation for heaven. We ought to be willing to dominate bad behavior and lead by example what is proper.  We ought to be willing to display a protective love for our house that if need be, we, like the Lion of the tribe of Judah, will lay down our life to preserve and save it.</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13</a:t>
            </a:fld>
            <a:endParaRPr lang="en-US"/>
          </a:p>
        </p:txBody>
      </p:sp>
    </p:spTree>
    <p:extLst>
      <p:ext uri="{BB962C8B-B14F-4D97-AF65-F5344CB8AC3E}">
        <p14:creationId xmlns:p14="http://schemas.microsoft.com/office/powerpoint/2010/main" val="319476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72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in this text speaks to three ages of Christians and is likely narrowing in on the men of God. The children or babes in Christ should know that their sins are forgiven (see v. 12). That they have known the Father. </a:t>
            </a:r>
          </a:p>
          <a:p>
            <a:endParaRPr lang="en-US" baseline="0" dirty="0" smtClean="0"/>
          </a:p>
          <a:p>
            <a:r>
              <a:rPr lang="en-US" baseline="0" dirty="0" smtClean="0"/>
              <a:t>The fathers, John states twice that they have known him who is from the beginning. Likely this is their seasoned mature understanding of Jesus Christ, the pre-existent Son of God. </a:t>
            </a:r>
          </a:p>
          <a:p>
            <a:endParaRPr lang="en-US" baseline="0" dirty="0" smtClean="0"/>
          </a:p>
          <a:p>
            <a:r>
              <a:rPr lang="en-US" baseline="0" dirty="0" smtClean="0"/>
              <a:t>Then John writes to the young men. These are young men. They are vigorous victors. They have overcome Satan. We learn why in verse 14.  They are strong. The strength they have is what enabled them to defeat Satan. We learn where their strength comes from…the indwelling word of God! </a:t>
            </a:r>
          </a:p>
          <a:p>
            <a:endParaRPr lang="en-US" baseline="0" dirty="0" smtClean="0"/>
          </a:p>
          <a:p>
            <a:r>
              <a:rPr lang="en-US" baseline="0" dirty="0" smtClean="0"/>
              <a:t>Young men, listen up. Some of you may be graduating from high school or from college or from one station in life to another. I want to impress upon you in this lesson the weight that God has placed on you to be strong in the word. Whatever Satan will throw at you in the years to come can be met with a Bible in your hand and a Bible in your head. The word must abide in you.  Your success is not in how much money you can make, not in the kind of house you own or the car you drive. </a:t>
            </a:r>
          </a:p>
          <a:p>
            <a:endParaRPr lang="en-US" baseline="0" dirty="0" smtClean="0"/>
          </a:p>
          <a:p>
            <a:r>
              <a:rPr lang="en-US" baseline="0" dirty="0" smtClean="0"/>
              <a:t>Your success in this trial we call life, is measured by how you think, how you stand and how you love (see 1 Jn. 2:15ff). Satan is going to throw curve balls at you.  He is going to advertise wickedness in the package of pleasure. He is going to provide you opportunities to excel. He will appeal to your pride and lust.  The decisions you make on a daily basis will not only define your life, but will bring consequences, not only to you and your soul, but to others and most certainly to those who love you the most.  Will God write John 2:14 as an epitaph of your life? Only so if the word abides in you in the places you go, the decisions you make, the jobs you take, the things you see and do. Will you become good leaders today? Will you stand in the gap?</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16</a:t>
            </a:fld>
            <a:endParaRPr lang="en-US"/>
          </a:p>
        </p:txBody>
      </p:sp>
    </p:spTree>
    <p:extLst>
      <p:ext uri="{BB962C8B-B14F-4D97-AF65-F5344CB8AC3E}">
        <p14:creationId xmlns:p14="http://schemas.microsoft.com/office/powerpoint/2010/main" val="872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rod and rebuke give wisdom, But a child left to himself brings shame to his mother” (Prov.</a:t>
            </a:r>
            <a:r>
              <a:rPr lang="en-US" baseline="0" dirty="0" smtClean="0"/>
              <a:t> 29:15). </a:t>
            </a:r>
            <a:endParaRPr lang="en-US" dirty="0" smtClean="0"/>
          </a:p>
        </p:txBody>
      </p:sp>
      <p:sp>
        <p:nvSpPr>
          <p:cNvPr id="4" name="Slide Number Placeholder 3"/>
          <p:cNvSpPr>
            <a:spLocks noGrp="1"/>
          </p:cNvSpPr>
          <p:nvPr>
            <p:ph type="sldNum" sz="quarter" idx="10"/>
          </p:nvPr>
        </p:nvSpPr>
        <p:spPr/>
        <p:txBody>
          <a:bodyPr/>
          <a:lstStyle/>
          <a:p>
            <a:fld id="{2DF2149C-B253-400F-8E83-5A760FC8A6F1}" type="slidenum">
              <a:rPr lang="en-US" smtClean="0"/>
              <a:t>3</a:t>
            </a:fld>
            <a:endParaRPr lang="en-US"/>
          </a:p>
        </p:txBody>
      </p:sp>
    </p:spTree>
    <p:extLst>
      <p:ext uri="{BB962C8B-B14F-4D97-AF65-F5344CB8AC3E}">
        <p14:creationId xmlns:p14="http://schemas.microsoft.com/office/powerpoint/2010/main" val="131750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Prov. 19:18, there is a time when</a:t>
            </a:r>
            <a:r>
              <a:rPr lang="en-US" baseline="0" dirty="0" smtClean="0"/>
              <a:t> correction is hopeful for your child. There is a time when they are more pliable. The idea here is that when discipline is set aside, a worse punishment is coming (cf. Pr. 23:13, 14).</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4</a:t>
            </a:fld>
            <a:endParaRPr lang="en-US"/>
          </a:p>
        </p:txBody>
      </p:sp>
    </p:spTree>
    <p:extLst>
      <p:ext uri="{BB962C8B-B14F-4D97-AF65-F5344CB8AC3E}">
        <p14:creationId xmlns:p14="http://schemas.microsoft.com/office/powerpoint/2010/main" val="226441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good conduct. Do not do what you would not want your</a:t>
            </a:r>
            <a:r>
              <a:rPr lang="en-US" baseline="0" dirty="0" smtClean="0"/>
              <a:t> children to do and do what you want them to imitate.</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5</a:t>
            </a:fld>
            <a:endParaRPr lang="en-US"/>
          </a:p>
        </p:txBody>
      </p:sp>
    </p:spTree>
    <p:extLst>
      <p:ext uri="{BB962C8B-B14F-4D97-AF65-F5344CB8AC3E}">
        <p14:creationId xmlns:p14="http://schemas.microsoft.com/office/powerpoint/2010/main" val="329904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Prove yourself a man! You prove what you are. You are called to prove yourself a man. Look to the Bible to see what a real man looks like. Look to the example of Jesus. Do not look at Hollywood’s version of Jesus. Do not look at the denominational version of Jesus. But look to the gospel version of Jesus and behold the Man. Walk in his steps.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will be met with opposition when you chose to live as a man. The world does not like real men and it will not like you. But you must rise above the world’s criticism. You must face opposition. You must lead in righteousness or you will follow in unrighteousness. You must work for God as a man. You must be the head of your family as a man. You must treat your wife and children the way a man is supposed to. You must lead them as God expects you to do.</a:t>
            </a:r>
          </a:p>
        </p:txBody>
      </p:sp>
      <p:sp>
        <p:nvSpPr>
          <p:cNvPr id="4" name="Slide Number Placeholder 3"/>
          <p:cNvSpPr>
            <a:spLocks noGrp="1"/>
          </p:cNvSpPr>
          <p:nvPr>
            <p:ph type="sldNum" sz="quarter" idx="10"/>
          </p:nvPr>
        </p:nvSpPr>
        <p:spPr/>
        <p:txBody>
          <a:bodyPr/>
          <a:lstStyle/>
          <a:p>
            <a:fld id="{2DF2149C-B253-400F-8E83-5A760FC8A6F1}" type="slidenum">
              <a:rPr lang="en-US" smtClean="0"/>
              <a:t>6</a:t>
            </a:fld>
            <a:endParaRPr lang="en-US"/>
          </a:p>
        </p:txBody>
      </p:sp>
    </p:spTree>
    <p:extLst>
      <p:ext uri="{BB962C8B-B14F-4D97-AF65-F5344CB8AC3E}">
        <p14:creationId xmlns:p14="http://schemas.microsoft.com/office/powerpoint/2010/main" val="216223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Some may object and ask, “what is all the fuss about what we do with the body?” “God looks at the heart and does not care how we treat the body.” Neglect of the body does not make you spiritual (Col. 1:22, 23). Men should pursue good hygiene (this French word has at its base the Greek word for “living well”). Further we read, “…glorify God in your body and in your spirit, which are God’s” (1 Cor. 6:20).  How am I glorifying God if I dress like  girl, a gangster, if I wear hair like a girl, or display an unkempt presentation of myself? It is not masculine to let the body go. It is lazy. It does not glorify God to lack personal hygiene. The Old Testament is filled with hygienic teaching all over (consider Deut. 23:12-14 and note warning in v. 14. Is our “camp” holy?” Even cleanliness was understood by the recipients of Peter’s first letter as he had to clarify that baptism was not the washing away of the filth of the flesh, which necessarily implies that they understood there was a time and practice of washing away the filth of the body (1 Pet. 3:21).</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DF2149C-B253-400F-8E83-5A760FC8A6F1}" type="slidenum">
              <a:rPr lang="en-US" smtClean="0"/>
              <a:t>7</a:t>
            </a:fld>
            <a:endParaRPr lang="en-US"/>
          </a:p>
        </p:txBody>
      </p:sp>
    </p:spTree>
    <p:extLst>
      <p:ext uri="{BB962C8B-B14F-4D97-AF65-F5344CB8AC3E}">
        <p14:creationId xmlns:p14="http://schemas.microsoft.com/office/powerpoint/2010/main" val="216223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God created mankind as male and female (Gen. 1:27). Each are distinct from the other and He expects that distinction to remain clear. The blurring of this is an abomination.  </a:t>
            </a:r>
          </a:p>
        </p:txBody>
      </p:sp>
      <p:sp>
        <p:nvSpPr>
          <p:cNvPr id="4" name="Slide Number Placeholder 3"/>
          <p:cNvSpPr>
            <a:spLocks noGrp="1"/>
          </p:cNvSpPr>
          <p:nvPr>
            <p:ph type="sldNum" sz="quarter" idx="10"/>
          </p:nvPr>
        </p:nvSpPr>
        <p:spPr/>
        <p:txBody>
          <a:bodyPr/>
          <a:lstStyle/>
          <a:p>
            <a:fld id="{2DF2149C-B253-400F-8E83-5A760FC8A6F1}" type="slidenum">
              <a:rPr lang="en-US" smtClean="0"/>
              <a:t>8</a:t>
            </a:fld>
            <a:endParaRPr lang="en-US"/>
          </a:p>
        </p:txBody>
      </p:sp>
    </p:spTree>
    <p:extLst>
      <p:ext uri="{BB962C8B-B14F-4D97-AF65-F5344CB8AC3E}">
        <p14:creationId xmlns:p14="http://schemas.microsoft.com/office/powerpoint/2010/main" val="216223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DRESS– Your dress reflects a lot about you. It reflects how much you value and respect yourself. It reflects your self-worth. Dress to seek attention from others suggests to me that you are unsure about yourself. That you need to find your self-worth by what others think or notice about you. Many of the youth today have an identity problem. Women dress in such a way to draw the eyes of men upon them.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Boys also. I guess many do not know what a man is to look like. I see them walking around wearing pants that are two sizes too large. They are falling down every step they take. I don’t know what they are trying say. Is it a code that they view themselves too small to wear the pants of manhood? Young men used to make fun of others in jest saying that “your Momma must dress you.” But this style shows that without their mother, they truly do not know how to dress!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HAIR – consider 1 Cor. 11:14, 15; Revelation 9:8.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DEMEANOR – consider 1 Pet. 3:4; 1 Cor. 6:9, “homosexuals” (</a:t>
            </a:r>
            <a:r>
              <a:rPr lang="en-US" sz="1200" b="0" i="0" u="none" strike="noStrike" kern="1200" baseline="0" dirty="0" err="1" smtClean="0">
                <a:solidFill>
                  <a:schemeClr val="tx1"/>
                </a:solidFill>
                <a:latin typeface="+mn-lt"/>
                <a:ea typeface="+mn-ea"/>
                <a:cs typeface="+mn-cs"/>
              </a:rPr>
              <a:t>KJV</a:t>
            </a:r>
            <a:r>
              <a:rPr lang="en-US" sz="1200" b="0" i="0" u="none" strike="noStrike" kern="1200" baseline="0" dirty="0" smtClean="0">
                <a:solidFill>
                  <a:schemeClr val="tx1"/>
                </a:solidFill>
                <a:latin typeface="+mn-lt"/>
                <a:ea typeface="+mn-ea"/>
                <a:cs typeface="+mn-cs"/>
              </a:rPr>
              <a:t>, effeminate, defined as soft, soft to touch, see Lk. 7:25; here it is metaphorical for a homosexual.)</a:t>
            </a:r>
          </a:p>
          <a:p>
            <a:r>
              <a:rPr lang="en-US" sz="1200" b="0" i="0" u="none" strike="noStrike" kern="1200" baseline="0" dirty="0" smtClean="0">
                <a:solidFill>
                  <a:schemeClr val="tx1"/>
                </a:solidFill>
                <a:latin typeface="+mn-lt"/>
                <a:ea typeface="+mn-ea"/>
                <a:cs typeface="+mn-cs"/>
              </a:rPr>
              <a:t>ROLE – 1 Pet. 3:1ff; Eph. 5:22, 23</a:t>
            </a:r>
          </a:p>
          <a:p>
            <a:r>
              <a:rPr lang="en-US" sz="1200" b="0" i="0" u="none" strike="noStrike" kern="1200" baseline="0" dirty="0" smtClean="0">
                <a:solidFill>
                  <a:schemeClr val="tx1"/>
                </a:solidFill>
                <a:latin typeface="+mn-lt"/>
                <a:ea typeface="+mn-ea"/>
                <a:cs typeface="+mn-cs"/>
              </a:rPr>
              <a:t>RULE - 1 Tim. 3:4</a:t>
            </a:r>
          </a:p>
        </p:txBody>
      </p:sp>
      <p:sp>
        <p:nvSpPr>
          <p:cNvPr id="4" name="Slide Number Placeholder 3"/>
          <p:cNvSpPr>
            <a:spLocks noGrp="1"/>
          </p:cNvSpPr>
          <p:nvPr>
            <p:ph type="sldNum" sz="quarter" idx="10"/>
          </p:nvPr>
        </p:nvSpPr>
        <p:spPr/>
        <p:txBody>
          <a:bodyPr/>
          <a:lstStyle/>
          <a:p>
            <a:fld id="{2DF2149C-B253-400F-8E83-5A760FC8A6F1}" type="slidenum">
              <a:rPr lang="en-US" smtClean="0"/>
              <a:t>9</a:t>
            </a:fld>
            <a:endParaRPr lang="en-US"/>
          </a:p>
        </p:txBody>
      </p:sp>
    </p:spTree>
    <p:extLst>
      <p:ext uri="{BB962C8B-B14F-4D97-AF65-F5344CB8AC3E}">
        <p14:creationId xmlns:p14="http://schemas.microsoft.com/office/powerpoint/2010/main" val="2162235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 was created to rule. </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10</a:t>
            </a:fld>
            <a:endParaRPr lang="en-US"/>
          </a:p>
        </p:txBody>
      </p:sp>
    </p:spTree>
    <p:extLst>
      <p:ext uri="{BB962C8B-B14F-4D97-AF65-F5344CB8AC3E}">
        <p14:creationId xmlns:p14="http://schemas.microsoft.com/office/powerpoint/2010/main" val="448348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3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543F965A-4152-4EAA-9CA1-9A4F0D80B569}" type="datetimeFigureOut">
              <a:rPr lang="en-US" smtClean="0"/>
              <a:t>4/3/2015</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57BE0250-7018-4F1B-9CF1-970C20242CE0}"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543F965A-4152-4EAA-9CA1-9A4F0D80B569}" type="datetimeFigureOut">
              <a:rPr lang="en-US" smtClean="0"/>
              <a:t>4/3/2015</a:t>
            </a:fld>
            <a:endParaRPr lang="en-US"/>
          </a:p>
        </p:txBody>
      </p:sp>
      <p:sp>
        <p:nvSpPr>
          <p:cNvPr id="23" name="Slide Number Placeholder 22"/>
          <p:cNvSpPr>
            <a:spLocks noGrp="1"/>
          </p:cNvSpPr>
          <p:nvPr>
            <p:ph type="sldNum" sz="quarter" idx="11"/>
          </p:nvPr>
        </p:nvSpPr>
        <p:spPr/>
        <p:txBody>
          <a:bodyPr/>
          <a:lstStyle/>
          <a:p>
            <a:fld id="{57BE0250-7018-4F1B-9CF1-970C20242CE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543F965A-4152-4EAA-9CA1-9A4F0D80B569}" type="datetimeFigureOut">
              <a:rPr lang="en-US" smtClean="0"/>
              <a:t>4/3/2015</a:t>
            </a:fld>
            <a:endParaRPr lang="en-US"/>
          </a:p>
        </p:txBody>
      </p:sp>
      <p:sp>
        <p:nvSpPr>
          <p:cNvPr id="23" name="Slide Number Placeholder 22"/>
          <p:cNvSpPr>
            <a:spLocks noGrp="1"/>
          </p:cNvSpPr>
          <p:nvPr>
            <p:ph type="sldNum" sz="quarter" idx="11"/>
          </p:nvPr>
        </p:nvSpPr>
        <p:spPr/>
        <p:txBody>
          <a:bodyPr/>
          <a:lstStyle/>
          <a:p>
            <a:fld id="{57BE0250-7018-4F1B-9CF1-970C20242CE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3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20" name="Slide Number Placeholder 19"/>
          <p:cNvSpPr>
            <a:spLocks noGrp="1"/>
          </p:cNvSpPr>
          <p:nvPr>
            <p:ph type="sldNum" sz="quarter" idx="11"/>
          </p:nvPr>
        </p:nvSpPr>
        <p:spPr>
          <a:xfrm>
            <a:off x="7924800" y="6610350"/>
            <a:ext cx="1198880" cy="228600"/>
          </a:xfrm>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1" name="Footer Placeholder 20"/>
          <p:cNvSpPr>
            <a:spLocks noGrp="1"/>
          </p:cNvSpPr>
          <p:nvPr>
            <p:ph type="ftr" sz="quarter" idx="12"/>
          </p:nvPr>
        </p:nvSpPr>
        <p:spPr>
          <a:xfrm>
            <a:off x="457200" y="6611112"/>
            <a:ext cx="5600700" cy="228600"/>
          </a:xfrm>
        </p:spPr>
        <p:txBody>
          <a:bodyPr/>
          <a:lstStyle/>
          <a:p>
            <a:endParaRPr lang="en-US">
              <a:solidFill>
                <a:prstClr val="black"/>
              </a:solidFill>
            </a:endParaRPr>
          </a:p>
        </p:txBody>
      </p:sp>
    </p:spTree>
    <p:extLst>
      <p:ext uri="{BB962C8B-B14F-4D97-AF65-F5344CB8AC3E}">
        <p14:creationId xmlns:p14="http://schemas.microsoft.com/office/powerpoint/2010/main" val="3499091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16"/>
          <p:cNvSpPr>
            <a:spLocks noGrp="1"/>
          </p:cNvSpPr>
          <p:nvPr>
            <p:ph type="dt" sz="half" idx="10"/>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18" name="Slide Number Placeholder 17"/>
          <p:cNvSpPr>
            <a:spLocks noGrp="1"/>
          </p:cNvSpPr>
          <p:nvPr>
            <p:ph type="sldNum" sz="quarter" idx="11"/>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0" name="Footer Placeholder 19"/>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38881745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1752600" y="5245101"/>
            <a:ext cx="6934199" cy="1155700"/>
          </a:xfrm>
        </p:spPr>
        <p:txBody>
          <a:bodyPr anchor="t">
            <a:normAutofit/>
          </a:bodyPr>
          <a:lstStyle>
            <a:lvl1pPr algn="r">
              <a:defRPr sz="4400" b="0" i="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25" name="Slide Number Placeholder 24"/>
          <p:cNvSpPr>
            <a:spLocks noGrp="1"/>
          </p:cNvSpPr>
          <p:nvPr>
            <p:ph type="sldNum" sz="quarter" idx="11"/>
          </p:nvPr>
        </p:nvSpPr>
        <p:spPr>
          <a:xfrm>
            <a:off x="8742680" y="6610350"/>
            <a:ext cx="381000" cy="246888"/>
          </a:xfrm>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6" name="Footer Placeholder 25"/>
          <p:cNvSpPr>
            <a:spLocks noGrp="1"/>
          </p:cNvSpPr>
          <p:nvPr>
            <p:ph type="ftr" sz="quarter" idx="12"/>
          </p:nvPr>
        </p:nvSpPr>
        <p:spPr>
          <a:xfrm>
            <a:off x="1524000" y="6610350"/>
            <a:ext cx="5562600" cy="247650"/>
          </a:xfrm>
        </p:spPr>
        <p:txBody>
          <a:bodyPr/>
          <a:lstStyle/>
          <a:p>
            <a:endParaRPr lang="en-US">
              <a:solidFill>
                <a:prstClr val="black"/>
              </a:solidFill>
            </a:endParaRPr>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extLst>
      <p:ext uri="{BB962C8B-B14F-4D97-AF65-F5344CB8AC3E}">
        <p14:creationId xmlns:p14="http://schemas.microsoft.com/office/powerpoint/2010/main" val="177683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4"/>
          </p:nvPr>
        </p:nvSpPr>
        <p:spPr>
          <a:xfrm>
            <a:off x="4648200" y="1981200"/>
            <a:ext cx="40386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21" name="Slide Number Placeholder 20"/>
          <p:cNvSpPr>
            <a:spLocks noGrp="1"/>
          </p:cNvSpPr>
          <p:nvPr>
            <p:ph type="sldNum" sz="quarter" idx="16"/>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7"/>
          </p:nvPr>
        </p:nvSpPr>
        <p:spPr/>
        <p:txBody>
          <a:bodyPr/>
          <a:lstStyle/>
          <a:p>
            <a:endParaRPr lang="en-US">
              <a:solidFill>
                <a:prstClr val="black"/>
              </a:solidFill>
            </a:endParaRPr>
          </a:p>
        </p:txBody>
      </p:sp>
    </p:spTree>
    <p:extLst>
      <p:ext uri="{BB962C8B-B14F-4D97-AF65-F5344CB8AC3E}">
        <p14:creationId xmlns:p14="http://schemas.microsoft.com/office/powerpoint/2010/main" val="13083783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16"/>
          <p:cNvSpPr>
            <a:spLocks noGrp="1"/>
          </p:cNvSpPr>
          <p:nvPr>
            <p:ph sz="quarter" idx="14"/>
          </p:nvPr>
        </p:nvSpPr>
        <p:spPr>
          <a:xfrm>
            <a:off x="457200" y="2438400"/>
            <a:ext cx="4038600" cy="3657600"/>
          </a:xfrm>
        </p:spPr>
        <p:txBody>
          <a:bodyPr>
            <a:normAutofit/>
          </a:bodyPr>
          <a:lstStyle>
            <a:lvl1pPr>
              <a:defRPr sz="28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normAutofit/>
          </a:bodyPr>
          <a:lstStyle>
            <a:lvl1pPr>
              <a:defRPr sz="28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Date Placeholder 22"/>
          <p:cNvSpPr>
            <a:spLocks noGrp="1"/>
          </p:cNvSpPr>
          <p:nvPr>
            <p:ph type="dt" sz="half" idx="16"/>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24" name="Slide Number Placeholder 23"/>
          <p:cNvSpPr>
            <a:spLocks noGrp="1"/>
          </p:cNvSpPr>
          <p:nvPr>
            <p:ph type="sldNum" sz="quarter" idx="17"/>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5" name="Footer Placeholder 24"/>
          <p:cNvSpPr>
            <a:spLocks noGrp="1"/>
          </p:cNvSpPr>
          <p:nvPr>
            <p:ph type="ftr" sz="quarter" idx="18"/>
          </p:nvPr>
        </p:nvSpPr>
        <p:spPr/>
        <p:txBody>
          <a:bodyPr/>
          <a:lstStyle/>
          <a:p>
            <a:endParaRPr lang="en-US">
              <a:solidFill>
                <a:prstClr val="black"/>
              </a:solidFill>
            </a:endParaRPr>
          </a:p>
        </p:txBody>
      </p:sp>
    </p:spTree>
    <p:extLst>
      <p:ext uri="{BB962C8B-B14F-4D97-AF65-F5344CB8AC3E}">
        <p14:creationId xmlns:p14="http://schemas.microsoft.com/office/powerpoint/2010/main" val="13936026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Date Placeholder 15"/>
          <p:cNvSpPr>
            <a:spLocks noGrp="1"/>
          </p:cNvSpPr>
          <p:nvPr>
            <p:ph type="dt" sz="half" idx="10"/>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17" name="Slide Number Placeholder 16"/>
          <p:cNvSpPr>
            <a:spLocks noGrp="1"/>
          </p:cNvSpPr>
          <p:nvPr>
            <p:ph type="sldNum" sz="quarter" idx="11"/>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18" name="Footer Placeholder 17"/>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9838744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3" name="Date Placeholder 12"/>
          <p:cNvSpPr>
            <a:spLocks noGrp="1"/>
          </p:cNvSpPr>
          <p:nvPr>
            <p:ph type="dt" sz="half" idx="10"/>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14" name="Slide Number Placeholder 13"/>
          <p:cNvSpPr>
            <a:spLocks noGrp="1"/>
          </p:cNvSpPr>
          <p:nvPr>
            <p:ph type="sldNum" sz="quarter" idx="11"/>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5442629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normAutofit/>
          </a:bodyPr>
          <a:lstStyle>
            <a:lvl1pPr>
              <a:defRPr sz="32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9"/>
          <p:cNvSpPr>
            <a:spLocks noGrp="1"/>
          </p:cNvSpPr>
          <p:nvPr>
            <p:ph type="dt" sz="half" idx="15"/>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21" name="Slide Number Placeholder 20"/>
          <p:cNvSpPr>
            <a:spLocks noGrp="1"/>
          </p:cNvSpPr>
          <p:nvPr>
            <p:ph type="sldNum" sz="quarter" idx="16"/>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2" name="Footer Placeholder 21"/>
          <p:cNvSpPr>
            <a:spLocks noGrp="1"/>
          </p:cNvSpPr>
          <p:nvPr>
            <p:ph type="ftr" sz="quarter" idx="17"/>
          </p:nvPr>
        </p:nvSpPr>
        <p:spPr/>
        <p:txBody>
          <a:bodyPr/>
          <a:lstStyle/>
          <a:p>
            <a:endParaRPr lang="en-US">
              <a:solidFill>
                <a:prstClr val="black"/>
              </a:solidFill>
            </a:endParaRPr>
          </a:p>
        </p:txBody>
      </p:sp>
    </p:spTree>
    <p:extLst>
      <p:ext uri="{BB962C8B-B14F-4D97-AF65-F5344CB8AC3E}">
        <p14:creationId xmlns:p14="http://schemas.microsoft.com/office/powerpoint/2010/main" val="131517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16"/>
          <p:cNvSpPr>
            <a:spLocks noGrp="1"/>
          </p:cNvSpPr>
          <p:nvPr>
            <p:ph type="dt" sz="half" idx="10"/>
          </p:nvPr>
        </p:nvSpPr>
        <p:spPr/>
        <p:txBody>
          <a:bodyPr/>
          <a:lstStyle/>
          <a:p>
            <a:fld id="{543F965A-4152-4EAA-9CA1-9A4F0D80B569}" type="datetimeFigureOut">
              <a:rPr lang="en-US" smtClean="0"/>
              <a:t>4/3/2015</a:t>
            </a:fld>
            <a:endParaRPr lang="en-US"/>
          </a:p>
        </p:txBody>
      </p:sp>
      <p:sp>
        <p:nvSpPr>
          <p:cNvPr id="18" name="Slide Number Placeholder 17"/>
          <p:cNvSpPr>
            <a:spLocks noGrp="1"/>
          </p:cNvSpPr>
          <p:nvPr>
            <p:ph type="sldNum" sz="quarter" idx="11"/>
          </p:nvPr>
        </p:nvSpPr>
        <p:spPr/>
        <p:txBody>
          <a:bodyPr/>
          <a:lstStyle/>
          <a:p>
            <a:fld id="{57BE0250-7018-4F1B-9CF1-970C20242CE0}"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7BE0250-7018-4F1B-9CF1-970C20242CE0}" type="slidenum">
              <a:rPr lang="en-US" smtClean="0">
                <a:solidFill>
                  <a:prstClr val="black"/>
                </a:solidFill>
              </a:rPr>
              <a:pPr/>
              <a:t>‹#›</a:t>
            </a:fld>
            <a:endParaRPr lang="en-US">
              <a:solidFill>
                <a:prstClr val="black"/>
              </a:solidFill>
            </a:endParaRPr>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8413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23" name="Slide Number Placeholder 22"/>
          <p:cNvSpPr>
            <a:spLocks noGrp="1"/>
          </p:cNvSpPr>
          <p:nvPr>
            <p:ph type="sldNum" sz="quarter" idx="11"/>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4" name="Footer Placeholder 23"/>
          <p:cNvSpPr>
            <a:spLocks noGrp="1"/>
          </p:cNvSpPr>
          <p:nvPr>
            <p:ph type="ftr" sz="quarter" idx="12"/>
          </p:nvPr>
        </p:nvSpPr>
        <p:spPr/>
        <p:txBody>
          <a:bodyPr/>
          <a:lstStyle/>
          <a:p>
            <a:endParaRPr lang="en-US">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extLst>
      <p:ext uri="{BB962C8B-B14F-4D97-AF65-F5344CB8AC3E}">
        <p14:creationId xmlns:p14="http://schemas.microsoft.com/office/powerpoint/2010/main" val="1793823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Date Placeholder 21"/>
          <p:cNvSpPr>
            <a:spLocks noGrp="1"/>
          </p:cNvSpPr>
          <p:nvPr>
            <p:ph type="dt" sz="half" idx="10"/>
          </p:nvPr>
        </p:nvSpPr>
        <p:spPr/>
        <p:txBody>
          <a:bodyPr/>
          <a:lstStyle/>
          <a:p>
            <a:fld id="{543F965A-4152-4EAA-9CA1-9A4F0D80B569}" type="datetimeFigureOut">
              <a:rPr lang="en-US" smtClean="0">
                <a:solidFill>
                  <a:prstClr val="black"/>
                </a:solidFill>
              </a:rPr>
              <a:pPr/>
              <a:t>4/3/2015</a:t>
            </a:fld>
            <a:endParaRPr lang="en-US">
              <a:solidFill>
                <a:prstClr val="black"/>
              </a:solidFill>
            </a:endParaRPr>
          </a:p>
        </p:txBody>
      </p:sp>
      <p:sp>
        <p:nvSpPr>
          <p:cNvPr id="23" name="Slide Number Placeholder 22"/>
          <p:cNvSpPr>
            <a:spLocks noGrp="1"/>
          </p:cNvSpPr>
          <p:nvPr>
            <p:ph type="sldNum" sz="quarter" idx="11"/>
          </p:nvPr>
        </p:nvSpPr>
        <p:spPr/>
        <p:txBody>
          <a:bodyPr/>
          <a:lstStyle/>
          <a:p>
            <a:fld id="{57BE0250-7018-4F1B-9CF1-970C20242CE0}" type="slidenum">
              <a:rPr lang="en-US" smtClean="0">
                <a:solidFill>
                  <a:prstClr val="black"/>
                </a:solidFill>
              </a:rPr>
              <a:pPr/>
              <a:t>‹#›</a:t>
            </a:fld>
            <a:endParaRPr lang="en-US">
              <a:solidFill>
                <a:prstClr val="black"/>
              </a:solidFill>
            </a:endParaRPr>
          </a:p>
        </p:txBody>
      </p:sp>
      <p:sp>
        <p:nvSpPr>
          <p:cNvPr id="24" name="Footer Placeholder 23"/>
          <p:cNvSpPr>
            <a:spLocks noGrp="1"/>
          </p:cNvSpPr>
          <p:nvPr>
            <p:ph type="ftr" sz="quarter" idx="12"/>
          </p:nvPr>
        </p:nvSpPr>
        <p:spPr/>
        <p:txBody>
          <a:bodyPr/>
          <a:lstStyle/>
          <a:p>
            <a:endParaRPr lang="en-US">
              <a:solidFill>
                <a:prstClr val="black"/>
              </a:solidFill>
            </a:endParaRPr>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extLst>
      <p:ext uri="{BB962C8B-B14F-4D97-AF65-F5344CB8AC3E}">
        <p14:creationId xmlns:p14="http://schemas.microsoft.com/office/powerpoint/2010/main" val="34799253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400" b="0" i="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543F965A-4152-4EAA-9CA1-9A4F0D80B569}" type="datetimeFigureOut">
              <a:rPr lang="en-US" smtClean="0"/>
              <a:t>4/3/2015</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57BE0250-7018-4F1B-9CF1-970C20242CE0}"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4"/>
          </p:nvPr>
        </p:nvSpPr>
        <p:spPr>
          <a:xfrm>
            <a:off x="4648200" y="1981200"/>
            <a:ext cx="40386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543F965A-4152-4EAA-9CA1-9A4F0D80B569}" type="datetimeFigureOut">
              <a:rPr lang="en-US" smtClean="0"/>
              <a:t>4/3/2015</a:t>
            </a:fld>
            <a:endParaRPr lang="en-US"/>
          </a:p>
        </p:txBody>
      </p:sp>
      <p:sp>
        <p:nvSpPr>
          <p:cNvPr id="21" name="Slide Number Placeholder 20"/>
          <p:cNvSpPr>
            <a:spLocks noGrp="1"/>
          </p:cNvSpPr>
          <p:nvPr>
            <p:ph type="sldNum" sz="quarter" idx="16"/>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16"/>
          <p:cNvSpPr>
            <a:spLocks noGrp="1"/>
          </p:cNvSpPr>
          <p:nvPr>
            <p:ph sz="quarter" idx="14"/>
          </p:nvPr>
        </p:nvSpPr>
        <p:spPr>
          <a:xfrm>
            <a:off x="457200" y="2438400"/>
            <a:ext cx="4038600" cy="3657600"/>
          </a:xfrm>
        </p:spPr>
        <p:txBody>
          <a:bodyPr>
            <a:normAutofit/>
          </a:bodyPr>
          <a:lstStyle>
            <a:lvl1pPr>
              <a:defRPr sz="28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normAutofit/>
          </a:bodyPr>
          <a:lstStyle>
            <a:lvl1pPr>
              <a:defRPr sz="28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543F965A-4152-4EAA-9CA1-9A4F0D80B569}" type="datetimeFigureOut">
              <a:rPr lang="en-US" smtClean="0"/>
              <a:t>4/3/2015</a:t>
            </a:fld>
            <a:endParaRPr lang="en-US"/>
          </a:p>
        </p:txBody>
      </p:sp>
      <p:sp>
        <p:nvSpPr>
          <p:cNvPr id="24" name="Slide Number Placeholder 23"/>
          <p:cNvSpPr>
            <a:spLocks noGrp="1"/>
          </p:cNvSpPr>
          <p:nvPr>
            <p:ph type="sldNum" sz="quarter" idx="17"/>
          </p:nvPr>
        </p:nvSpPr>
        <p:spPr/>
        <p:txBody>
          <a:bodyPr/>
          <a:lstStyle/>
          <a:p>
            <a:fld id="{57BE0250-7018-4F1B-9CF1-970C20242CE0}"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543F965A-4152-4EAA-9CA1-9A4F0D80B569}" type="datetimeFigureOut">
              <a:rPr lang="en-US" smtClean="0"/>
              <a:t>4/3/2015</a:t>
            </a:fld>
            <a:endParaRPr lang="en-US"/>
          </a:p>
        </p:txBody>
      </p:sp>
      <p:sp>
        <p:nvSpPr>
          <p:cNvPr id="17" name="Slide Number Placeholder 16"/>
          <p:cNvSpPr>
            <a:spLocks noGrp="1"/>
          </p:cNvSpPr>
          <p:nvPr>
            <p:ph type="sldNum" sz="quarter" idx="11"/>
          </p:nvPr>
        </p:nvSpPr>
        <p:spPr/>
        <p:txBody>
          <a:bodyPr/>
          <a:lstStyle/>
          <a:p>
            <a:fld id="{57BE0250-7018-4F1B-9CF1-970C20242CE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543F965A-4152-4EAA-9CA1-9A4F0D80B569}" type="datetimeFigureOut">
              <a:rPr lang="en-US" smtClean="0"/>
              <a:t>4/3/2015</a:t>
            </a:fld>
            <a:endParaRPr lang="en-US"/>
          </a:p>
        </p:txBody>
      </p:sp>
      <p:sp>
        <p:nvSpPr>
          <p:cNvPr id="14" name="Slide Number Placeholder 13"/>
          <p:cNvSpPr>
            <a:spLocks noGrp="1"/>
          </p:cNvSpPr>
          <p:nvPr>
            <p:ph type="sldNum" sz="quarter" idx="11"/>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normAutofit/>
          </a:bodyPr>
          <a:lstStyle>
            <a:lvl1pPr>
              <a:defRPr sz="32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543F965A-4152-4EAA-9CA1-9A4F0D80B569}" type="datetimeFigureOut">
              <a:rPr lang="en-US" smtClean="0"/>
              <a:t>4/3/2015</a:t>
            </a:fld>
            <a:endParaRPr lang="en-US"/>
          </a:p>
        </p:txBody>
      </p:sp>
      <p:sp>
        <p:nvSpPr>
          <p:cNvPr id="21" name="Slide Number Placeholder 20"/>
          <p:cNvSpPr>
            <a:spLocks noGrp="1"/>
          </p:cNvSpPr>
          <p:nvPr>
            <p:ph type="sldNum" sz="quarter" idx="16"/>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F965A-4152-4EAA-9CA1-9A4F0D80B569}"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E0250-7018-4F1B-9CF1-970C20242CE0}"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543F965A-4152-4EAA-9CA1-9A4F0D80B569}" type="datetimeFigureOut">
              <a:rPr lang="en-US" smtClean="0"/>
              <a:t>4/3/2015</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57BE0250-7018-4F1B-9CF1-970C20242C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32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28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2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543F965A-4152-4EAA-9CA1-9A4F0D80B569}" type="datetimeFigureOut">
              <a:rPr lang="en-US" smtClean="0">
                <a:solidFill>
                  <a:prstClr val="black"/>
                </a:solidFill>
              </a:rPr>
              <a:pPr/>
              <a:t>4/3/2015</a:t>
            </a:fld>
            <a:endParaRPr lang="en-US">
              <a:solidFill>
                <a:prstClr val="black"/>
              </a:solidFill>
            </a:endParaRPr>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57BE0250-7018-4F1B-9CF1-970C20242CE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00140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32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28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2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0"/>
            <a:ext cx="6781800" cy="1069975"/>
          </a:xfrm>
        </p:spPr>
        <p:txBody>
          <a:bodyPr/>
          <a:lstStyle/>
          <a:p>
            <a:r>
              <a:rPr lang="en-US" sz="5400" dirty="0" smtClean="0">
                <a:latin typeface="Aharoni" pitchFamily="2" charset="-79"/>
                <a:cs typeface="Aharoni" pitchFamily="2" charset="-79"/>
              </a:rPr>
              <a:t>How Can Fathers Be </a:t>
            </a:r>
            <a:r>
              <a:rPr lang="en-US"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haroni" pitchFamily="2" charset="-79"/>
                <a:cs typeface="Aharoni" pitchFamily="2" charset="-79"/>
              </a:rPr>
              <a:t>Good </a:t>
            </a:r>
            <a:r>
              <a:rPr lang="en-US" sz="5400" dirty="0" smtClean="0">
                <a:latin typeface="Aharoni" pitchFamily="2" charset="-79"/>
                <a:cs typeface="Aharoni" pitchFamily="2" charset="-79"/>
              </a:rPr>
              <a:t>Leaders?</a:t>
            </a:r>
            <a:endParaRPr lang="en-US" sz="5400" dirty="0">
              <a:latin typeface="Aharoni" pitchFamily="2" charset="-79"/>
              <a:cs typeface="Aharoni" pitchFamily="2" charset="-79"/>
            </a:endParaRPr>
          </a:p>
        </p:txBody>
      </p:sp>
      <p:sp>
        <p:nvSpPr>
          <p:cNvPr id="4" name="Subtitle 3"/>
          <p:cNvSpPr>
            <a:spLocks noGrp="1"/>
          </p:cNvSpPr>
          <p:nvPr>
            <p:ph type="subTitle" idx="1"/>
          </p:nvPr>
        </p:nvSpPr>
        <p:spPr>
          <a:xfrm>
            <a:off x="457200" y="2895600"/>
            <a:ext cx="6781800" cy="762000"/>
          </a:xfrm>
        </p:spPr>
        <p:txBody>
          <a:bodyPr/>
          <a:lstStyle/>
          <a:p>
            <a:r>
              <a:rPr lang="en-US" dirty="0" smtClean="0"/>
              <a:t>Gaining Good Homes!</a:t>
            </a:r>
            <a:endParaRPr lang="en-US" dirty="0"/>
          </a:p>
        </p:txBody>
      </p:sp>
      <p:pic>
        <p:nvPicPr>
          <p:cNvPr id="1026" name="Picture 2" descr="C:\Users\Steven\AppData\Local\Microsoft\Windows\Temporary Internet Files\Content.IE5\FP0A746N\MP900442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038600"/>
            <a:ext cx="3697385" cy="2457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79571" y="6172200"/>
            <a:ext cx="918649" cy="461665"/>
          </a:xfrm>
          <a:prstGeom prst="rect">
            <a:avLst/>
          </a:prstGeom>
          <a:noFill/>
        </p:spPr>
        <p:txBody>
          <a:bodyPr wrap="none" rtlCol="0">
            <a:spAutoFit/>
          </a:bodyPr>
          <a:lstStyle/>
          <a:p>
            <a:r>
              <a:rPr lang="en-US" sz="2400" dirty="0" smtClean="0"/>
              <a:t>Part 2</a:t>
            </a:r>
            <a:endParaRPr lang="en-US" sz="2400" dirty="0"/>
          </a:p>
        </p:txBody>
      </p:sp>
    </p:spTree>
    <p:extLst>
      <p:ext uri="{BB962C8B-B14F-4D97-AF65-F5344CB8AC3E}">
        <p14:creationId xmlns:p14="http://schemas.microsoft.com/office/powerpoint/2010/main" val="1489400795"/>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2011363"/>
          </a:xfrm>
        </p:spPr>
        <p:txBody>
          <a:bodyPr>
            <a:prstTxWarp prst="textPlain">
              <a:avLst/>
            </a:prstTxWarp>
            <a:normAutofit/>
          </a:bodyPr>
          <a:lstStyle/>
          <a:p>
            <a:pPr marL="0" indent="0">
              <a:buNone/>
            </a:pPr>
            <a:r>
              <a:rPr lang="en-US" sz="4800" spc="600" dirty="0" smtClean="0">
                <a:solidFill>
                  <a:schemeClr val="accent1"/>
                </a:solidFill>
                <a:effectLst>
                  <a:glow rad="139700">
                    <a:schemeClr val="accent4">
                      <a:satMod val="175000"/>
                      <a:alpha val="40000"/>
                    </a:schemeClr>
                  </a:glow>
                  <a:reflection blurRad="6350" stA="55000" endA="300" endPos="45500" dir="5400000" sy="-100000" algn="bl" rotWithShape="0"/>
                </a:effectLst>
                <a:latin typeface="Aharoni" pitchFamily="2" charset="-79"/>
                <a:cs typeface="Aharoni" pitchFamily="2" charset="-79"/>
              </a:rPr>
              <a:t>DOMINION</a:t>
            </a:r>
            <a:endParaRPr lang="en-US" sz="4800" spc="600" dirty="0">
              <a:solidFill>
                <a:schemeClr val="accent1"/>
              </a:solidFill>
              <a:effectLst>
                <a:glow rad="139700">
                  <a:schemeClr val="accent4">
                    <a:satMod val="175000"/>
                    <a:alpha val="40000"/>
                  </a:schemeClr>
                </a:glow>
                <a:reflection blurRad="6350" stA="55000" endA="300" endPos="45500" dir="5400000" sy="-100000" algn="bl" rotWithShape="0"/>
              </a:effectLst>
              <a:latin typeface="Aharoni" pitchFamily="2" charset="-79"/>
              <a:cs typeface="Aharoni" pitchFamily="2" charset="-79"/>
            </a:endParaRPr>
          </a:p>
        </p:txBody>
      </p:sp>
      <p:sp>
        <p:nvSpPr>
          <p:cNvPr id="7" name="TextBox 6"/>
          <p:cNvSpPr txBox="1"/>
          <p:nvPr/>
        </p:nvSpPr>
        <p:spPr>
          <a:xfrm>
            <a:off x="609600" y="4953000"/>
            <a:ext cx="807720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smtClean="0"/>
              <a:t>“You </a:t>
            </a:r>
            <a:r>
              <a:rPr lang="en-US" sz="3600" dirty="0"/>
              <a:t>have made him to have dominion over the works of Your hands; You have put all things under his </a:t>
            </a:r>
            <a:r>
              <a:rPr lang="en-US" sz="3600" dirty="0" smtClean="0"/>
              <a:t>feet” (Ps. 8:6)</a:t>
            </a:r>
            <a:endParaRPr lang="en-US" sz="3600" dirty="0"/>
          </a:p>
        </p:txBody>
      </p:sp>
      <p:sp>
        <p:nvSpPr>
          <p:cNvPr id="6" name="Title 1"/>
          <p:cNvSpPr>
            <a:spLocks noGrp="1"/>
          </p:cNvSpPr>
          <p:nvPr>
            <p:ph type="title"/>
          </p:nvPr>
        </p:nvSpPr>
        <p:spPr>
          <a:xfrm>
            <a:off x="457200" y="838200"/>
            <a:ext cx="8229600" cy="914400"/>
          </a:xfrm>
        </p:spPr>
        <p:txBody>
          <a:bodyPr/>
          <a:lstStyle/>
          <a:p>
            <a:r>
              <a:rPr lang="en-US" dirty="0" smtClean="0">
                <a:solidFill>
                  <a:schemeClr val="bg1"/>
                </a:solidFill>
                <a:effectLst>
                  <a:glow rad="101600">
                    <a:schemeClr val="accent2">
                      <a:satMod val="175000"/>
                      <a:alpha val="40000"/>
                    </a:schemeClr>
                  </a:glow>
                </a:effectLst>
                <a:latin typeface="Berlin Sans FB" pitchFamily="34" charset="0"/>
              </a:rPr>
              <a:t>Created To RULE (Gen. 1:28)! </a:t>
            </a:r>
            <a:endParaRPr lang="en-US" dirty="0">
              <a:solidFill>
                <a:schemeClr val="bg1"/>
              </a:solidFill>
              <a:effectLst>
                <a:glow rad="101600">
                  <a:schemeClr val="accent2">
                    <a:satMod val="175000"/>
                    <a:alpha val="40000"/>
                  </a:schemeClr>
                </a:glow>
              </a:effectLst>
              <a:latin typeface="Berlin Sans FB" pitchFamily="34" charset="0"/>
            </a:endParaRPr>
          </a:p>
        </p:txBody>
      </p:sp>
    </p:spTree>
    <p:extLst>
      <p:ext uri="{BB962C8B-B14F-4D97-AF65-F5344CB8AC3E}">
        <p14:creationId xmlns:p14="http://schemas.microsoft.com/office/powerpoint/2010/main" val="102712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2011363"/>
          </a:xfrm>
        </p:spPr>
        <p:txBody>
          <a:bodyPr>
            <a:prstTxWarp prst="textPlain">
              <a:avLst/>
            </a:prstTxWarp>
            <a:normAutofit/>
          </a:bodyPr>
          <a:lstStyle/>
          <a:p>
            <a:pPr marL="0" indent="0">
              <a:buNone/>
            </a:pPr>
            <a:r>
              <a:rPr lang="en-US" sz="4800" spc="600" dirty="0" smtClean="0">
                <a:solidFill>
                  <a:schemeClr val="accent1"/>
                </a:solidFill>
                <a:effectLst>
                  <a:glow rad="139700">
                    <a:schemeClr val="accent4">
                      <a:satMod val="175000"/>
                      <a:alpha val="40000"/>
                    </a:schemeClr>
                  </a:glow>
                  <a:reflection blurRad="6350" stA="55000" endA="300" endPos="45500" dir="5400000" sy="-100000" algn="bl" rotWithShape="0"/>
                </a:effectLst>
                <a:latin typeface="Aharoni" pitchFamily="2" charset="-79"/>
                <a:cs typeface="Aharoni" pitchFamily="2" charset="-79"/>
              </a:rPr>
              <a:t>DOMINION</a:t>
            </a:r>
            <a:endParaRPr lang="en-US" sz="4800" spc="600" dirty="0">
              <a:solidFill>
                <a:schemeClr val="accent1"/>
              </a:solidFill>
              <a:effectLst>
                <a:glow rad="139700">
                  <a:schemeClr val="accent4">
                    <a:satMod val="175000"/>
                    <a:alpha val="40000"/>
                  </a:schemeClr>
                </a:glow>
                <a:reflection blurRad="6350" stA="55000" endA="300" endPos="45500" dir="5400000" sy="-100000" algn="bl" rotWithShape="0"/>
              </a:effectLst>
              <a:latin typeface="Aharoni" pitchFamily="2" charset="-79"/>
              <a:cs typeface="Aharoni" pitchFamily="2" charset="-79"/>
            </a:endParaRPr>
          </a:p>
        </p:txBody>
      </p:sp>
      <p:sp>
        <p:nvSpPr>
          <p:cNvPr id="7" name="TextBox 6"/>
          <p:cNvSpPr txBox="1"/>
          <p:nvPr/>
        </p:nvSpPr>
        <p:spPr>
          <a:xfrm>
            <a:off x="609600" y="5257800"/>
            <a:ext cx="807720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600" dirty="0" smtClean="0"/>
              <a:t>“I </a:t>
            </a:r>
            <a:r>
              <a:rPr lang="en-US" sz="3600" dirty="0"/>
              <a:t>said, </a:t>
            </a:r>
            <a:r>
              <a:rPr lang="en-US" sz="3600" dirty="0" smtClean="0"/>
              <a:t>‘You </a:t>
            </a:r>
            <a:r>
              <a:rPr lang="en-US" sz="3600" dirty="0"/>
              <a:t>are gods, And all of you are children of the Most </a:t>
            </a:r>
            <a:r>
              <a:rPr lang="en-US" sz="3600" dirty="0" smtClean="0"/>
              <a:t>High”(Ps. 82:6)</a:t>
            </a:r>
            <a:endParaRPr lang="en-US" sz="3600" dirty="0"/>
          </a:p>
        </p:txBody>
      </p:sp>
      <p:sp>
        <p:nvSpPr>
          <p:cNvPr id="9" name="Title 1"/>
          <p:cNvSpPr>
            <a:spLocks noGrp="1"/>
          </p:cNvSpPr>
          <p:nvPr>
            <p:ph type="title"/>
          </p:nvPr>
        </p:nvSpPr>
        <p:spPr>
          <a:xfrm>
            <a:off x="457200" y="838200"/>
            <a:ext cx="8229600" cy="914400"/>
          </a:xfrm>
        </p:spPr>
        <p:txBody>
          <a:bodyPr/>
          <a:lstStyle/>
          <a:p>
            <a:r>
              <a:rPr lang="en-US" dirty="0" smtClean="0">
                <a:solidFill>
                  <a:schemeClr val="bg1"/>
                </a:solidFill>
                <a:effectLst>
                  <a:glow rad="101600">
                    <a:schemeClr val="accent2">
                      <a:satMod val="175000"/>
                      <a:alpha val="40000"/>
                    </a:schemeClr>
                  </a:glow>
                </a:effectLst>
                <a:latin typeface="Berlin Sans FB" pitchFamily="34" charset="0"/>
              </a:rPr>
              <a:t>Created To RULE (Gen. 1:28)! </a:t>
            </a:r>
            <a:endParaRPr lang="en-US" dirty="0">
              <a:solidFill>
                <a:schemeClr val="bg1"/>
              </a:solidFill>
              <a:effectLst>
                <a:glow rad="101600">
                  <a:schemeClr val="accent2">
                    <a:satMod val="175000"/>
                    <a:alpha val="40000"/>
                  </a:schemeClr>
                </a:glow>
              </a:effectLst>
              <a:latin typeface="Berlin Sans FB" pitchFamily="34" charset="0"/>
            </a:endParaRPr>
          </a:p>
        </p:txBody>
      </p:sp>
    </p:spTree>
    <p:extLst>
      <p:ext uri="{BB962C8B-B14F-4D97-AF65-F5344CB8AC3E}">
        <p14:creationId xmlns:p14="http://schemas.microsoft.com/office/powerpoint/2010/main" val="3268719245"/>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dirty="0" smtClean="0">
                <a:solidFill>
                  <a:schemeClr val="bg1"/>
                </a:solidFill>
                <a:effectLst>
                  <a:glow rad="101600">
                    <a:schemeClr val="accent2">
                      <a:satMod val="175000"/>
                      <a:alpha val="40000"/>
                    </a:schemeClr>
                  </a:glow>
                </a:effectLst>
                <a:latin typeface="Berlin Sans FB" pitchFamily="34" charset="0"/>
              </a:rPr>
              <a:t>Created To RULE (Gen. 1:28)! </a:t>
            </a:r>
            <a:endParaRPr lang="en-US" dirty="0">
              <a:solidFill>
                <a:schemeClr val="bg1"/>
              </a:solidFill>
              <a:effectLst>
                <a:glow rad="101600">
                  <a:schemeClr val="accent2">
                    <a:satMod val="175000"/>
                    <a:alpha val="40000"/>
                  </a:schemeClr>
                </a:glow>
              </a:effectLst>
              <a:latin typeface="Berlin Sans FB" pitchFamily="34" charset="0"/>
            </a:endParaRPr>
          </a:p>
        </p:txBody>
      </p:sp>
      <p:sp>
        <p:nvSpPr>
          <p:cNvPr id="3" name="Content Placeholder 2"/>
          <p:cNvSpPr>
            <a:spLocks noGrp="1"/>
          </p:cNvSpPr>
          <p:nvPr>
            <p:ph idx="1"/>
          </p:nvPr>
        </p:nvSpPr>
        <p:spPr>
          <a:xfrm>
            <a:off x="457200" y="1951037"/>
            <a:ext cx="8229600" cy="2011363"/>
          </a:xfrm>
        </p:spPr>
        <p:txBody>
          <a:bodyPr>
            <a:prstTxWarp prst="textPlain">
              <a:avLst/>
            </a:prstTxWarp>
            <a:normAutofit/>
          </a:bodyPr>
          <a:lstStyle/>
          <a:p>
            <a:pPr marL="0" indent="0">
              <a:buNone/>
            </a:pPr>
            <a:r>
              <a:rPr lang="en-US" sz="4800" spc="600" dirty="0" smtClean="0">
                <a:solidFill>
                  <a:schemeClr val="accent1"/>
                </a:solidFill>
                <a:effectLst>
                  <a:glow rad="139700">
                    <a:schemeClr val="accent4">
                      <a:satMod val="175000"/>
                      <a:alpha val="40000"/>
                    </a:schemeClr>
                  </a:glow>
                  <a:reflection blurRad="6350" stA="55000" endA="300" endPos="45500" dir="5400000" sy="-100000" algn="bl" rotWithShape="0"/>
                </a:effectLst>
                <a:latin typeface="Aharoni" pitchFamily="2" charset="-79"/>
                <a:cs typeface="Aharoni" pitchFamily="2" charset="-79"/>
              </a:rPr>
              <a:t>DOMINION</a:t>
            </a:r>
            <a:endParaRPr lang="en-US" sz="4800" spc="600" dirty="0">
              <a:solidFill>
                <a:schemeClr val="accent1"/>
              </a:solidFill>
              <a:effectLst>
                <a:glow rad="139700">
                  <a:schemeClr val="accent4">
                    <a:satMod val="175000"/>
                    <a:alpha val="40000"/>
                  </a:schemeClr>
                </a:glow>
                <a:reflection blurRad="6350" stA="55000" endA="300" endPos="45500" dir="5400000" sy="-100000" algn="bl" rotWithShape="0"/>
              </a:effectLst>
              <a:latin typeface="Aharoni" pitchFamily="2" charset="-79"/>
              <a:cs typeface="Aharoni" pitchFamily="2" charset="-79"/>
            </a:endParaRPr>
          </a:p>
        </p:txBody>
      </p:sp>
      <p:sp>
        <p:nvSpPr>
          <p:cNvPr id="4" name="TextBox 3"/>
          <p:cNvSpPr txBox="1"/>
          <p:nvPr/>
        </p:nvSpPr>
        <p:spPr>
          <a:xfrm>
            <a:off x="843780" y="4953000"/>
            <a:ext cx="2509020" cy="584775"/>
          </a:xfrm>
          <a:prstGeom prst="rect">
            <a:avLst/>
          </a:prstGeom>
          <a:noFill/>
        </p:spPr>
        <p:txBody>
          <a:bodyPr wrap="none" rtlCol="0">
            <a:spAutoFit/>
          </a:bodyPr>
          <a:lstStyle/>
          <a:p>
            <a:r>
              <a:rPr lang="en-US" sz="3200" dirty="0" smtClean="0">
                <a:effectLst>
                  <a:glow rad="228600">
                    <a:schemeClr val="accent4">
                      <a:satMod val="175000"/>
                      <a:alpha val="40000"/>
                    </a:schemeClr>
                  </a:glow>
                </a:effectLst>
                <a:latin typeface="Arial Black" pitchFamily="34" charset="0"/>
              </a:rPr>
              <a:t>“SUBDUE”</a:t>
            </a:r>
            <a:endParaRPr lang="en-US" sz="3200" dirty="0">
              <a:effectLst>
                <a:glow rad="228600">
                  <a:schemeClr val="accent4">
                    <a:satMod val="175000"/>
                    <a:alpha val="40000"/>
                  </a:schemeClr>
                </a:glow>
              </a:effectLst>
              <a:latin typeface="Arial Black" pitchFamily="34" charset="0"/>
            </a:endParaRPr>
          </a:p>
        </p:txBody>
      </p:sp>
      <p:sp>
        <p:nvSpPr>
          <p:cNvPr id="5" name="TextBox 4"/>
          <p:cNvSpPr txBox="1"/>
          <p:nvPr/>
        </p:nvSpPr>
        <p:spPr>
          <a:xfrm>
            <a:off x="3908339" y="4783722"/>
            <a:ext cx="641522" cy="923330"/>
          </a:xfrm>
          <a:prstGeom prst="rect">
            <a:avLst/>
          </a:prstGeom>
          <a:noFill/>
        </p:spPr>
        <p:txBody>
          <a:bodyPr wrap="none" rtlCol="0">
            <a:spAutoFit/>
          </a:bodyPr>
          <a:lstStyle/>
          <a:p>
            <a:pPr algn="ctr"/>
            <a:r>
              <a:rPr lang="en-US" sz="5400" dirty="0">
                <a:effectLst>
                  <a:glow rad="228600">
                    <a:schemeClr val="accent4">
                      <a:satMod val="175000"/>
                      <a:alpha val="40000"/>
                    </a:schemeClr>
                  </a:glow>
                </a:effectLst>
                <a:latin typeface="Arial Black" pitchFamily="34" charset="0"/>
              </a:rPr>
              <a:t>+</a:t>
            </a:r>
          </a:p>
        </p:txBody>
      </p:sp>
      <p:sp>
        <p:nvSpPr>
          <p:cNvPr id="6" name="TextBox 5"/>
          <p:cNvSpPr txBox="1"/>
          <p:nvPr/>
        </p:nvSpPr>
        <p:spPr>
          <a:xfrm>
            <a:off x="4892916" y="4971691"/>
            <a:ext cx="3717684" cy="584775"/>
          </a:xfrm>
          <a:prstGeom prst="rect">
            <a:avLst/>
          </a:prstGeom>
          <a:noFill/>
        </p:spPr>
        <p:txBody>
          <a:bodyPr wrap="none" rtlCol="0">
            <a:spAutoFit/>
          </a:bodyPr>
          <a:lstStyle/>
          <a:p>
            <a:r>
              <a:rPr lang="en-US" sz="3200" dirty="0" smtClean="0">
                <a:effectLst>
                  <a:glow rad="228600">
                    <a:schemeClr val="accent4">
                      <a:satMod val="175000"/>
                      <a:alpha val="40000"/>
                    </a:schemeClr>
                  </a:glow>
                </a:effectLst>
                <a:latin typeface="Arial Black" pitchFamily="34" charset="0"/>
              </a:rPr>
              <a:t>“TEND &amp; KEEP”</a:t>
            </a:r>
            <a:endParaRPr lang="en-US" sz="3200" dirty="0">
              <a:effectLst>
                <a:glow rad="228600">
                  <a:schemeClr val="accent4">
                    <a:satMod val="175000"/>
                    <a:alpha val="40000"/>
                  </a:schemeClr>
                </a:glow>
              </a:effectLst>
              <a:latin typeface="Arial Black" pitchFamily="34" charset="0"/>
            </a:endParaRPr>
          </a:p>
        </p:txBody>
      </p:sp>
      <p:sp>
        <p:nvSpPr>
          <p:cNvPr id="7" name="TextBox 6"/>
          <p:cNvSpPr txBox="1"/>
          <p:nvPr/>
        </p:nvSpPr>
        <p:spPr>
          <a:xfrm>
            <a:off x="843780" y="5486400"/>
            <a:ext cx="250902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Tread Down</a:t>
            </a:r>
          </a:p>
          <a:p>
            <a:pPr algn="ctr"/>
            <a:r>
              <a:rPr lang="en-US" sz="2800" dirty="0" smtClean="0"/>
              <a:t>Fear and Dread</a:t>
            </a:r>
            <a:endParaRPr lang="en-US" sz="2800" dirty="0"/>
          </a:p>
        </p:txBody>
      </p:sp>
      <p:sp>
        <p:nvSpPr>
          <p:cNvPr id="10" name="TextBox 9"/>
          <p:cNvSpPr txBox="1"/>
          <p:nvPr/>
        </p:nvSpPr>
        <p:spPr>
          <a:xfrm>
            <a:off x="843780" y="6368535"/>
            <a:ext cx="25090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i="1" spc="600" dirty="0" smtClean="0">
                <a:solidFill>
                  <a:schemeClr val="accent1"/>
                </a:solidFill>
              </a:rPr>
              <a:t>(Gen. 9:2)</a:t>
            </a:r>
            <a:endParaRPr lang="en-US" sz="2400" b="1" i="1" spc="600" dirty="0">
              <a:solidFill>
                <a:schemeClr val="accent1"/>
              </a:solidFill>
            </a:endParaRPr>
          </a:p>
        </p:txBody>
      </p:sp>
      <p:sp>
        <p:nvSpPr>
          <p:cNvPr id="11" name="TextBox 10"/>
          <p:cNvSpPr txBox="1"/>
          <p:nvPr/>
        </p:nvSpPr>
        <p:spPr>
          <a:xfrm>
            <a:off x="5029200" y="5486400"/>
            <a:ext cx="335280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dirty="0" smtClean="0"/>
              <a:t>Serve</a:t>
            </a:r>
            <a:br>
              <a:rPr lang="en-US" sz="2800" dirty="0" smtClean="0"/>
            </a:br>
            <a:r>
              <a:rPr lang="en-US" sz="2800" dirty="0" smtClean="0"/>
              <a:t>Guard and Protect</a:t>
            </a:r>
          </a:p>
        </p:txBody>
      </p:sp>
      <p:sp>
        <p:nvSpPr>
          <p:cNvPr id="12" name="TextBox 11"/>
          <p:cNvSpPr txBox="1"/>
          <p:nvPr/>
        </p:nvSpPr>
        <p:spPr>
          <a:xfrm>
            <a:off x="5497248" y="6369170"/>
            <a:ext cx="25090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i="1" spc="600" dirty="0" smtClean="0">
                <a:solidFill>
                  <a:schemeClr val="accent1"/>
                </a:solidFill>
              </a:rPr>
              <a:t>(Gen. 2:15)</a:t>
            </a:r>
            <a:endParaRPr lang="en-US" sz="2400" b="1" i="1" spc="600" dirty="0">
              <a:solidFill>
                <a:schemeClr val="accent1"/>
              </a:solidFill>
            </a:endParaRPr>
          </a:p>
        </p:txBody>
      </p:sp>
    </p:spTree>
    <p:extLst>
      <p:ext uri="{BB962C8B-B14F-4D97-AF65-F5344CB8AC3E}">
        <p14:creationId xmlns:p14="http://schemas.microsoft.com/office/powerpoint/2010/main" val="3498574400"/>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4*#ppt_w"/>
                                          </p:val>
                                        </p:tav>
                                        <p:tav tm="100000">
                                          <p:val>
                                            <p:strVal val="#ppt_w"/>
                                          </p:val>
                                        </p:tav>
                                      </p:tavLst>
                                    </p:anim>
                                    <p:anim calcmode="lin" valueType="num">
                                      <p:cBhvr>
                                        <p:cTn id="12" dur="100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4*#ppt_w"/>
                                          </p:val>
                                        </p:tav>
                                        <p:tav tm="100000">
                                          <p:val>
                                            <p:strVal val="#ppt_w"/>
                                          </p:val>
                                        </p:tav>
                                      </p:tavLst>
                                    </p:anim>
                                    <p:anim calcmode="lin" valueType="num">
                                      <p:cBhvr>
                                        <p:cTn id="22" dur="10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CAN WE AT LEAST RULE</a:t>
            </a:r>
            <a:endParaRPr lang="en-US" dirty="0">
              <a:latin typeface="Arial Black" pitchFamily="34" charset="0"/>
            </a:endParaRPr>
          </a:p>
        </p:txBody>
      </p:sp>
      <p:sp>
        <p:nvSpPr>
          <p:cNvPr id="3" name="Content Placeholder 2"/>
          <p:cNvSpPr>
            <a:spLocks noGrp="1"/>
          </p:cNvSpPr>
          <p:nvPr>
            <p:ph idx="1"/>
          </p:nvPr>
        </p:nvSpPr>
        <p:spPr>
          <a:xfrm>
            <a:off x="457200" y="1981200"/>
            <a:ext cx="8229600" cy="4648200"/>
          </a:xfrm>
        </p:spPr>
        <p:txBody>
          <a:bodyPr>
            <a:noAutofit/>
          </a:bodyPr>
          <a:lstStyle/>
          <a:p>
            <a:r>
              <a:rPr lang="en-US" sz="3600" b="1" dirty="0" smtClean="0">
                <a:solidFill>
                  <a:schemeClr val="tx1">
                    <a:lumMod val="65000"/>
                  </a:schemeClr>
                </a:solidFill>
              </a:rPr>
              <a:t>Our spirit (Prov. 16:32; </a:t>
            </a:r>
            <a:r>
              <a:rPr lang="en-US" sz="3600" b="1" smtClean="0">
                <a:solidFill>
                  <a:schemeClr val="tx1">
                    <a:lumMod val="65000"/>
                  </a:schemeClr>
                </a:solidFill>
              </a:rPr>
              <a:t>25:28</a:t>
            </a:r>
            <a:r>
              <a:rPr lang="en-US" sz="3600" b="1" smtClean="0">
                <a:solidFill>
                  <a:schemeClr val="tx1">
                    <a:lumMod val="65000"/>
                  </a:schemeClr>
                </a:solidFill>
              </a:rPr>
              <a:t>)</a:t>
            </a:r>
            <a:endParaRPr lang="en-US" sz="3600" b="1" dirty="0" smtClean="0">
              <a:solidFill>
                <a:schemeClr val="tx1">
                  <a:lumMod val="65000"/>
                </a:schemeClr>
              </a:solidFill>
            </a:endParaRPr>
          </a:p>
          <a:p>
            <a:r>
              <a:rPr lang="en-US" sz="3600" b="1" dirty="0" smtClean="0">
                <a:solidFill>
                  <a:schemeClr val="tx1">
                    <a:lumMod val="65000"/>
                  </a:schemeClr>
                </a:solidFill>
              </a:rPr>
              <a:t>Our body (1 Thess. 4:1-6)</a:t>
            </a:r>
          </a:p>
          <a:p>
            <a:pPr lvl="1"/>
            <a:r>
              <a:rPr lang="en-US" sz="3200" dirty="0">
                <a:solidFill>
                  <a:schemeClr val="tx1">
                    <a:lumMod val="65000"/>
                  </a:schemeClr>
                </a:solidFill>
              </a:rPr>
              <a:t>“That no man should by any means </a:t>
            </a:r>
            <a:r>
              <a:rPr lang="en-US" sz="3200" dirty="0" err="1">
                <a:solidFill>
                  <a:schemeClr val="tx1">
                    <a:lumMod val="65000"/>
                  </a:schemeClr>
                </a:solidFill>
              </a:rPr>
              <a:t>endeavour</a:t>
            </a:r>
            <a:r>
              <a:rPr lang="en-US" sz="3200" dirty="0">
                <a:solidFill>
                  <a:schemeClr val="tx1">
                    <a:lumMod val="65000"/>
                  </a:schemeClr>
                </a:solidFill>
              </a:rPr>
              <a:t> to corrupt the wife of another, or to alienate her affections or fidelity from her </a:t>
            </a:r>
            <a:r>
              <a:rPr lang="en-US" sz="3200" dirty="0" smtClean="0">
                <a:solidFill>
                  <a:schemeClr val="tx1">
                    <a:lumMod val="65000"/>
                  </a:schemeClr>
                </a:solidFill>
              </a:rPr>
              <a:t>husband…” (Adam Clarke, comm. on v. 6)</a:t>
            </a:r>
          </a:p>
          <a:p>
            <a:r>
              <a:rPr lang="en-US" sz="3600" b="1" dirty="0" smtClean="0">
                <a:solidFill>
                  <a:schemeClr val="tx1">
                    <a:lumMod val="65000"/>
                  </a:schemeClr>
                </a:solidFill>
              </a:rPr>
              <a:t>Our house (1 Tim. 3:4, 5)</a:t>
            </a:r>
          </a:p>
        </p:txBody>
      </p:sp>
    </p:spTree>
    <p:extLst>
      <p:ext uri="{BB962C8B-B14F-4D97-AF65-F5344CB8AC3E}">
        <p14:creationId xmlns:p14="http://schemas.microsoft.com/office/powerpoint/2010/main" val="50128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haroni" pitchFamily="2" charset="-79"/>
                <a:cs typeface="Aharoni" pitchFamily="2" charset="-79"/>
              </a:rPr>
              <a:t>REVIEW OF PART 1, 2</a:t>
            </a:r>
            <a:endParaRPr lang="en-US" sz="6600" dirty="0">
              <a:ln w="10160">
                <a:solidFill>
                  <a:schemeClr val="accent1"/>
                </a:solidFill>
                <a:prstDash val="solid"/>
              </a:ln>
              <a:solidFill>
                <a:srgbClr val="FFFFFF"/>
              </a:solidFill>
              <a:effectLst>
                <a:outerShdw blurRad="38100" dist="32000" dir="5400000" algn="tl">
                  <a:srgbClr val="000000">
                    <a:alpha val="30000"/>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8229600" cy="4495800"/>
          </a:xfrm>
        </p:spPr>
        <p:txBody>
          <a:bodyPr>
            <a:normAutofit lnSpcReduction="10000"/>
          </a:bodyPr>
          <a:lstStyle/>
          <a:p>
            <a:r>
              <a:rPr lang="en-US" b="1" dirty="0" smtClean="0"/>
              <a:t>How I Can Be A Good Leader</a:t>
            </a:r>
          </a:p>
          <a:p>
            <a:pPr lvl="1"/>
            <a:r>
              <a:rPr lang="en-US" dirty="0" smtClean="0"/>
              <a:t>Modeling A Work-ethic</a:t>
            </a:r>
          </a:p>
          <a:p>
            <a:pPr lvl="1"/>
            <a:r>
              <a:rPr lang="en-US" dirty="0" smtClean="0"/>
              <a:t>Guiding In Education</a:t>
            </a:r>
          </a:p>
          <a:p>
            <a:pPr lvl="1"/>
            <a:r>
              <a:rPr lang="en-US" dirty="0" smtClean="0"/>
              <a:t>Administering Discipline</a:t>
            </a:r>
          </a:p>
          <a:p>
            <a:pPr lvl="1"/>
            <a:r>
              <a:rPr lang="en-US" dirty="0" smtClean="0"/>
              <a:t>Walking The Spiritual Walk</a:t>
            </a:r>
          </a:p>
          <a:p>
            <a:r>
              <a:rPr lang="en-US" b="1" dirty="0" smtClean="0"/>
              <a:t>Exhortation: “Prove Yourself A Man”</a:t>
            </a:r>
          </a:p>
          <a:p>
            <a:pPr lvl="1"/>
            <a:r>
              <a:rPr lang="en-US" dirty="0" smtClean="0"/>
              <a:t>Noting What Is Not Manliness</a:t>
            </a:r>
          </a:p>
          <a:p>
            <a:pPr lvl="1"/>
            <a:r>
              <a:rPr lang="en-US" dirty="0" smtClean="0"/>
              <a:t>Distinguishing Yourself As A Man</a:t>
            </a:r>
          </a:p>
        </p:txBody>
      </p:sp>
    </p:spTree>
    <p:extLst>
      <p:ext uri="{BB962C8B-B14F-4D97-AF65-F5344CB8AC3E}">
        <p14:creationId xmlns:p14="http://schemas.microsoft.com/office/powerpoint/2010/main" val="364552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style>
          <a:lnRef idx="2">
            <a:schemeClr val="accent2"/>
          </a:lnRef>
          <a:fillRef idx="1">
            <a:schemeClr val="lt1"/>
          </a:fillRef>
          <a:effectRef idx="0">
            <a:schemeClr val="accent2"/>
          </a:effectRef>
          <a:fontRef idx="minor">
            <a:schemeClr val="dk1"/>
          </a:fontRef>
        </p:style>
        <p:txBody>
          <a:bodyPr>
            <a:prstTxWarp prst="textPlain">
              <a:avLst/>
            </a:prstTxWarp>
          </a:bodyPr>
          <a:lstStyle/>
          <a:p>
            <a:r>
              <a:rPr lang="en-US" dirty="0" smtClean="0">
                <a:latin typeface="Arial Black" pitchFamily="34" charset="0"/>
              </a:rPr>
              <a:t>1 John 2:13, 14</a:t>
            </a:r>
            <a:endParaRPr lang="en-US" dirty="0">
              <a:latin typeface="Arial Black" pitchFamily="34" charset="0"/>
            </a:endParaRPr>
          </a:p>
        </p:txBody>
      </p:sp>
      <p:sp>
        <p:nvSpPr>
          <p:cNvPr id="3" name="Content Placeholder 2"/>
          <p:cNvSpPr>
            <a:spLocks noGrp="1"/>
          </p:cNvSpPr>
          <p:nvPr>
            <p:ph idx="1"/>
          </p:nvPr>
        </p:nvSpPr>
        <p:spPr>
          <a:xfrm>
            <a:off x="457200" y="1981200"/>
            <a:ext cx="8229600" cy="4572000"/>
          </a:xfrm>
        </p:spPr>
        <p:txBody>
          <a:bodyPr>
            <a:normAutofit fontScale="92500" lnSpcReduction="10000"/>
          </a:bodyPr>
          <a:lstStyle/>
          <a:p>
            <a:pPr marL="0" indent="0">
              <a:buNone/>
            </a:pPr>
            <a:r>
              <a:rPr lang="en-US" dirty="0"/>
              <a:t>13  I write to you, fathers, Because you have known Him who is from the beginning. I write to you, young men, Because you have overcome the wicked one. I write to you, little children, Because you have known the Father.</a:t>
            </a:r>
          </a:p>
          <a:p>
            <a:pPr marL="0" indent="0">
              <a:buNone/>
            </a:pPr>
            <a:r>
              <a:rPr lang="en-US" dirty="0"/>
              <a:t>14  I have written to you, fathers, Because you have known Him who is from the beginning. I have written to you, young men, Because you are strong, and the word of God abides in you, And you have overcome the wicked one</a:t>
            </a:r>
            <a:r>
              <a:rPr lang="en-US" dirty="0" smtClean="0"/>
              <a:t>.</a:t>
            </a:r>
            <a:endParaRPr lang="en-US" dirty="0"/>
          </a:p>
        </p:txBody>
      </p:sp>
    </p:spTree>
    <p:extLst>
      <p:ext uri="{BB962C8B-B14F-4D97-AF65-F5344CB8AC3E}">
        <p14:creationId xmlns:p14="http://schemas.microsoft.com/office/powerpoint/2010/main" val="4199168661"/>
      </p:ext>
    </p:extLst>
  </p:cSld>
  <p:clrMapOvr>
    <a:overrideClrMapping bg1="dk1" tx1="lt1" bg2="dk2" tx2="lt2" accent1="accent1" accent2="accent2" accent3="accent3" accent4="accent4" accent5="accent5" accent6="accent6" hlink="hlink" folHlink="folHlink"/>
  </p:clrMapOvr>
  <p:transition spd="slow" advTm="7000">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style>
          <a:lnRef idx="2">
            <a:schemeClr val="accent2"/>
          </a:lnRef>
          <a:fillRef idx="1">
            <a:schemeClr val="lt1"/>
          </a:fillRef>
          <a:effectRef idx="0">
            <a:schemeClr val="accent2"/>
          </a:effectRef>
          <a:fontRef idx="minor">
            <a:schemeClr val="dk1"/>
          </a:fontRef>
        </p:style>
        <p:txBody>
          <a:bodyPr>
            <a:prstTxWarp prst="textPlain">
              <a:avLst/>
            </a:prstTxWarp>
          </a:bodyPr>
          <a:lstStyle/>
          <a:p>
            <a:r>
              <a:rPr lang="en-US" dirty="0" smtClean="0">
                <a:latin typeface="Arial Black" pitchFamily="34" charset="0"/>
              </a:rPr>
              <a:t>1 John 2:13, 14</a:t>
            </a:r>
            <a:endParaRPr lang="en-US" dirty="0">
              <a:latin typeface="Arial Black" pitchFamily="34" charset="0"/>
            </a:endParaRPr>
          </a:p>
        </p:txBody>
      </p:sp>
      <p:sp>
        <p:nvSpPr>
          <p:cNvPr id="3" name="Content Placeholder 2"/>
          <p:cNvSpPr>
            <a:spLocks noGrp="1"/>
          </p:cNvSpPr>
          <p:nvPr>
            <p:ph idx="1"/>
          </p:nvPr>
        </p:nvSpPr>
        <p:spPr>
          <a:xfrm>
            <a:off x="457200" y="1981200"/>
            <a:ext cx="8229600" cy="4572000"/>
          </a:xfrm>
        </p:spPr>
        <p:txBody>
          <a:bodyPr>
            <a:normAutofit fontScale="92500" lnSpcReduction="10000"/>
          </a:bodyPr>
          <a:lstStyle/>
          <a:p>
            <a:pPr marL="0" indent="0">
              <a:buNone/>
            </a:pPr>
            <a:r>
              <a:rPr lang="en-US" dirty="0"/>
              <a:t>13  I write to you, </a:t>
            </a:r>
            <a:r>
              <a:rPr lang="en-US" u="sng" dirty="0">
                <a:solidFill>
                  <a:schemeClr val="accent4"/>
                </a:solidFill>
              </a:rPr>
              <a:t>fathers</a:t>
            </a:r>
            <a:r>
              <a:rPr lang="en-US" dirty="0"/>
              <a:t>, Because you have known Him who is from the beginning. I write to you, </a:t>
            </a:r>
            <a:r>
              <a:rPr lang="en-US" u="sng" dirty="0">
                <a:solidFill>
                  <a:schemeClr val="accent4"/>
                </a:solidFill>
              </a:rPr>
              <a:t>young</a:t>
            </a:r>
            <a:r>
              <a:rPr lang="en-US" u="sng" dirty="0"/>
              <a:t> </a:t>
            </a:r>
            <a:r>
              <a:rPr lang="en-US" u="sng" dirty="0">
                <a:solidFill>
                  <a:schemeClr val="accent4"/>
                </a:solidFill>
              </a:rPr>
              <a:t>men</a:t>
            </a:r>
            <a:r>
              <a:rPr lang="en-US" dirty="0"/>
              <a:t>, Because you have overcome the wicked one. I write to you, </a:t>
            </a:r>
            <a:r>
              <a:rPr lang="en-US" u="sng" dirty="0">
                <a:solidFill>
                  <a:schemeClr val="accent4"/>
                </a:solidFill>
              </a:rPr>
              <a:t>little</a:t>
            </a:r>
            <a:r>
              <a:rPr lang="en-US" u="sng" dirty="0"/>
              <a:t> </a:t>
            </a:r>
            <a:r>
              <a:rPr lang="en-US" u="sng" dirty="0">
                <a:solidFill>
                  <a:schemeClr val="accent4"/>
                </a:solidFill>
              </a:rPr>
              <a:t>children</a:t>
            </a:r>
            <a:r>
              <a:rPr lang="en-US" dirty="0"/>
              <a:t>, Because you have known the Father.</a:t>
            </a:r>
          </a:p>
          <a:p>
            <a:pPr marL="0" indent="0">
              <a:buNone/>
            </a:pPr>
            <a:r>
              <a:rPr lang="en-US" dirty="0"/>
              <a:t>14  I have written to you, </a:t>
            </a:r>
            <a:r>
              <a:rPr lang="en-US" u="sng" dirty="0">
                <a:solidFill>
                  <a:schemeClr val="accent4"/>
                </a:solidFill>
              </a:rPr>
              <a:t>fathers</a:t>
            </a:r>
            <a:r>
              <a:rPr lang="en-US" dirty="0"/>
              <a:t>, Because you have known Him who is from the beginning. I have written to you, </a:t>
            </a:r>
            <a:r>
              <a:rPr lang="en-US" u="sng" dirty="0">
                <a:solidFill>
                  <a:schemeClr val="accent4"/>
                </a:solidFill>
              </a:rPr>
              <a:t>young men</a:t>
            </a:r>
            <a:r>
              <a:rPr lang="en-US" dirty="0"/>
              <a:t>, Because you are strong, and the word of God abides in you, And you have overcome the wicked one</a:t>
            </a:r>
            <a:r>
              <a:rPr lang="en-US" dirty="0" smtClean="0"/>
              <a:t>.</a:t>
            </a:r>
            <a:endParaRPr lang="en-US" dirty="0"/>
          </a:p>
        </p:txBody>
      </p:sp>
      <p:sp>
        <p:nvSpPr>
          <p:cNvPr id="4" name="TextBox 3"/>
          <p:cNvSpPr txBox="1"/>
          <p:nvPr/>
        </p:nvSpPr>
        <p:spPr>
          <a:xfrm>
            <a:off x="3733800" y="1846385"/>
            <a:ext cx="222738" cy="369332"/>
          </a:xfrm>
          <a:prstGeom prst="rect">
            <a:avLst/>
          </a:prstGeom>
          <a:noFill/>
        </p:spPr>
        <p:txBody>
          <a:bodyPr wrap="square" rtlCol="0">
            <a:spAutoFit/>
          </a:bodyPr>
          <a:lstStyle/>
          <a:p>
            <a:r>
              <a:rPr lang="en-US" dirty="0" smtClean="0"/>
              <a:t>1</a:t>
            </a:r>
            <a:endParaRPr lang="en-US" dirty="0"/>
          </a:p>
        </p:txBody>
      </p:sp>
      <p:sp>
        <p:nvSpPr>
          <p:cNvPr id="5" name="TextBox 4"/>
          <p:cNvSpPr txBox="1"/>
          <p:nvPr/>
        </p:nvSpPr>
        <p:spPr>
          <a:xfrm>
            <a:off x="8006862" y="2297668"/>
            <a:ext cx="222738" cy="369332"/>
          </a:xfrm>
          <a:prstGeom prst="rect">
            <a:avLst/>
          </a:prstGeom>
          <a:noFill/>
        </p:spPr>
        <p:txBody>
          <a:bodyPr wrap="square" rtlCol="0">
            <a:spAutoFit/>
          </a:bodyPr>
          <a:lstStyle/>
          <a:p>
            <a:r>
              <a:rPr lang="en-US" dirty="0" smtClean="0"/>
              <a:t>2</a:t>
            </a:r>
            <a:endParaRPr lang="en-US" dirty="0"/>
          </a:p>
        </p:txBody>
      </p:sp>
      <p:sp>
        <p:nvSpPr>
          <p:cNvPr id="6" name="TextBox 5"/>
          <p:cNvSpPr txBox="1"/>
          <p:nvPr/>
        </p:nvSpPr>
        <p:spPr>
          <a:xfrm>
            <a:off x="3124200" y="3059668"/>
            <a:ext cx="222738"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889825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chemeClr val="tx1"/>
                </a:solidFill>
              </a:rPr>
              <a:t>Previously</a:t>
            </a:r>
            <a:endParaRPr lang="en-US" b="1" dirty="0">
              <a:solidFill>
                <a:schemeClr val="tx1"/>
              </a:solidFill>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3600" dirty="0" smtClean="0"/>
              <a:t>Godly Families – </a:t>
            </a:r>
            <a:r>
              <a:rPr lang="en-US" sz="3600" i="1" smtClean="0"/>
              <a:t>the endangered </a:t>
            </a:r>
            <a:r>
              <a:rPr lang="en-US" sz="3600" i="1" dirty="0"/>
              <a:t>s</a:t>
            </a:r>
            <a:r>
              <a:rPr lang="en-US" sz="3600" i="1" dirty="0" smtClean="0"/>
              <a:t>pecies</a:t>
            </a:r>
          </a:p>
          <a:p>
            <a:pPr lvl="1"/>
            <a:r>
              <a:rPr lang="en-US" sz="3200" dirty="0" smtClean="0"/>
              <a:t>Male Leadership Deficit </a:t>
            </a:r>
            <a:br>
              <a:rPr lang="en-US" sz="3200" dirty="0" smtClean="0"/>
            </a:br>
            <a:r>
              <a:rPr lang="en-US" sz="3200" dirty="0" smtClean="0"/>
              <a:t>(Ezek. 22:30; Jer. 5:1-9)</a:t>
            </a:r>
          </a:p>
          <a:p>
            <a:r>
              <a:rPr lang="en-US" sz="3600" dirty="0" smtClean="0"/>
              <a:t>Men can stand in the gap to lead in:</a:t>
            </a:r>
          </a:p>
          <a:p>
            <a:pPr lvl="1"/>
            <a:r>
              <a:rPr lang="en-US" sz="3200" dirty="0" smtClean="0"/>
              <a:t>Work-ethic </a:t>
            </a:r>
          </a:p>
          <a:p>
            <a:pPr lvl="1"/>
            <a:r>
              <a:rPr lang="en-US" sz="3200" dirty="0" smtClean="0"/>
              <a:t>Spiritual and sensible education</a:t>
            </a:r>
            <a:endParaRPr lang="en-US" sz="3200" dirty="0"/>
          </a:p>
        </p:txBody>
      </p:sp>
    </p:spTree>
    <p:extLst>
      <p:ext uri="{BB962C8B-B14F-4D97-AF65-F5344CB8AC3E}">
        <p14:creationId xmlns:p14="http://schemas.microsoft.com/office/powerpoint/2010/main" val="23048791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3. Leading In Discipline</a:t>
            </a:r>
            <a:endParaRPr lang="en-US" dirty="0">
              <a:solidFill>
                <a:schemeClr val="accent1"/>
              </a:solidFill>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600" dirty="0" smtClean="0"/>
              <a:t>With education comes discipline</a:t>
            </a:r>
          </a:p>
          <a:p>
            <a:pPr lvl="1"/>
            <a:r>
              <a:rPr lang="en-US" sz="3200" dirty="0" smtClean="0"/>
              <a:t>Discipline is a friend of education</a:t>
            </a:r>
          </a:p>
          <a:p>
            <a:pPr lvl="1"/>
            <a:r>
              <a:rPr lang="en-US" sz="3200" dirty="0" smtClean="0"/>
              <a:t>Education without discipline may be merely academic</a:t>
            </a:r>
          </a:p>
          <a:p>
            <a:pPr lvl="1"/>
            <a:r>
              <a:rPr lang="en-US" sz="3200" dirty="0" smtClean="0"/>
              <a:t>The father leads a disciplined life and disciplines behavior which is nonconforming</a:t>
            </a:r>
            <a:endParaRPr lang="en-US" sz="3200" dirty="0"/>
          </a:p>
        </p:txBody>
      </p:sp>
    </p:spTree>
    <p:extLst>
      <p:ext uri="{BB962C8B-B14F-4D97-AF65-F5344CB8AC3E}">
        <p14:creationId xmlns:p14="http://schemas.microsoft.com/office/powerpoint/2010/main" val="314413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style>
          <a:lnRef idx="3">
            <a:schemeClr val="lt1"/>
          </a:lnRef>
          <a:fillRef idx="1">
            <a:schemeClr val="dk1"/>
          </a:fillRef>
          <a:effectRef idx="1">
            <a:schemeClr val="dk1"/>
          </a:effectRef>
          <a:fontRef idx="minor">
            <a:schemeClr val="lt1"/>
          </a:fontRef>
        </p:style>
        <p:txBody>
          <a:bodyPr>
            <a:noAutofit/>
          </a:bodyPr>
          <a:lstStyle/>
          <a:p>
            <a:r>
              <a:rPr lang="en-US" sz="3200" dirty="0" smtClean="0"/>
              <a:t>“And </a:t>
            </a:r>
            <a:r>
              <a:rPr lang="en-US" sz="3200" dirty="0"/>
              <a:t>you, fathers, do not provoke your children to wrath, but bring them up in the training and admonition of the </a:t>
            </a:r>
            <a:r>
              <a:rPr lang="en-US" sz="3200" dirty="0" smtClean="0"/>
              <a:t>Lord” (Eph. 6:4)</a:t>
            </a:r>
            <a:endParaRPr lang="en-US" sz="3200" dirty="0"/>
          </a:p>
        </p:txBody>
      </p:sp>
      <p:sp>
        <p:nvSpPr>
          <p:cNvPr id="3" name="Content Placeholder 2"/>
          <p:cNvSpPr>
            <a:spLocks noGrp="1"/>
          </p:cNvSpPr>
          <p:nvPr>
            <p:ph idx="1"/>
          </p:nvPr>
        </p:nvSpPr>
        <p:spPr>
          <a:xfrm>
            <a:off x="457200" y="2133600"/>
            <a:ext cx="8229600" cy="4648200"/>
          </a:xfrm>
        </p:spPr>
        <p:txBody>
          <a:bodyPr>
            <a:normAutofit lnSpcReduction="10000"/>
          </a:bodyPr>
          <a:lstStyle/>
          <a:p>
            <a:pPr lvl="1"/>
            <a:r>
              <a:rPr lang="en-US" dirty="0" smtClean="0">
                <a:solidFill>
                  <a:schemeClr val="tx1"/>
                </a:solidFill>
              </a:rPr>
              <a:t>“</a:t>
            </a:r>
            <a:r>
              <a:rPr lang="en-US" sz="3200" dirty="0" smtClean="0">
                <a:solidFill>
                  <a:schemeClr val="tx1"/>
                </a:solidFill>
              </a:rPr>
              <a:t>Chasten </a:t>
            </a:r>
            <a:r>
              <a:rPr lang="en-US" sz="3200" dirty="0">
                <a:solidFill>
                  <a:schemeClr val="tx1"/>
                </a:solidFill>
              </a:rPr>
              <a:t>your son </a:t>
            </a:r>
            <a:r>
              <a:rPr lang="en-US" sz="3200" dirty="0">
                <a:solidFill>
                  <a:schemeClr val="accent4"/>
                </a:solidFill>
              </a:rPr>
              <a:t>while there is hope</a:t>
            </a:r>
            <a:r>
              <a:rPr lang="en-US" sz="3200" dirty="0">
                <a:solidFill>
                  <a:schemeClr val="tx1"/>
                </a:solidFill>
              </a:rPr>
              <a:t>, And do not set your heart on his </a:t>
            </a:r>
            <a:r>
              <a:rPr lang="en-US" sz="3200" dirty="0" smtClean="0">
                <a:solidFill>
                  <a:schemeClr val="tx1"/>
                </a:solidFill>
              </a:rPr>
              <a:t>destruction” (Prov. 19:18)</a:t>
            </a:r>
            <a:endParaRPr lang="en-US" sz="3200" dirty="0">
              <a:solidFill>
                <a:schemeClr val="tx1"/>
              </a:solidFill>
            </a:endParaRPr>
          </a:p>
          <a:p>
            <a:pPr lvl="1"/>
            <a:r>
              <a:rPr lang="en-US" sz="3200" dirty="0" smtClean="0">
                <a:solidFill>
                  <a:schemeClr val="tx1"/>
                </a:solidFill>
              </a:rPr>
              <a:t>“</a:t>
            </a:r>
            <a:r>
              <a:rPr lang="en-US" sz="3200" dirty="0">
                <a:solidFill>
                  <a:schemeClr val="tx1"/>
                </a:solidFill>
              </a:rPr>
              <a:t>Whoever </a:t>
            </a:r>
            <a:r>
              <a:rPr lang="en-US" sz="3200" dirty="0">
                <a:solidFill>
                  <a:schemeClr val="accent4"/>
                </a:solidFill>
              </a:rPr>
              <a:t>loves</a:t>
            </a:r>
            <a:r>
              <a:rPr lang="en-US" sz="3200" dirty="0">
                <a:solidFill>
                  <a:schemeClr val="tx1"/>
                </a:solidFill>
              </a:rPr>
              <a:t> instruction </a:t>
            </a:r>
            <a:r>
              <a:rPr lang="en-US" sz="3200" dirty="0">
                <a:solidFill>
                  <a:schemeClr val="accent4"/>
                </a:solidFill>
              </a:rPr>
              <a:t>loves</a:t>
            </a:r>
            <a:r>
              <a:rPr lang="en-US" sz="3200" dirty="0">
                <a:solidFill>
                  <a:schemeClr val="tx1"/>
                </a:solidFill>
              </a:rPr>
              <a:t> knowledge, But he who hates correction is </a:t>
            </a:r>
            <a:r>
              <a:rPr lang="en-US" sz="3200" dirty="0" smtClean="0">
                <a:solidFill>
                  <a:schemeClr val="tx1"/>
                </a:solidFill>
              </a:rPr>
              <a:t>stupid” (Prov. 12:1)</a:t>
            </a:r>
          </a:p>
          <a:p>
            <a:pPr lvl="1"/>
            <a:r>
              <a:rPr lang="en-US" sz="3200" dirty="0">
                <a:solidFill>
                  <a:schemeClr val="tx1"/>
                </a:solidFill>
              </a:rPr>
              <a:t>“A wise son </a:t>
            </a:r>
            <a:r>
              <a:rPr lang="en-US" sz="3200" dirty="0">
                <a:solidFill>
                  <a:schemeClr val="accent4"/>
                </a:solidFill>
              </a:rPr>
              <a:t>heeds</a:t>
            </a:r>
            <a:r>
              <a:rPr lang="en-US" sz="3200" dirty="0">
                <a:solidFill>
                  <a:schemeClr val="tx1"/>
                </a:solidFill>
              </a:rPr>
              <a:t> his father’s instruction, But a scoffer does not listen to </a:t>
            </a:r>
            <a:r>
              <a:rPr lang="en-US" sz="3200" dirty="0" smtClean="0">
                <a:solidFill>
                  <a:schemeClr val="tx1"/>
                </a:solidFill>
              </a:rPr>
              <a:t>rebuke” (Prov. 13:1)</a:t>
            </a:r>
            <a:endParaRPr lang="en-US" sz="3200" dirty="0">
              <a:solidFill>
                <a:schemeClr val="tx1"/>
              </a:solidFill>
            </a:endParaRPr>
          </a:p>
        </p:txBody>
      </p:sp>
    </p:spTree>
    <p:extLst>
      <p:ext uri="{BB962C8B-B14F-4D97-AF65-F5344CB8AC3E}">
        <p14:creationId xmlns:p14="http://schemas.microsoft.com/office/powerpoint/2010/main" val="32548358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even\AppData\Local\Microsoft\Windows\Temporary Internet Files\Content.IE5\VX4N11TW\MP900178883[1].jpg"/>
          <p:cNvPicPr>
            <a:picLocks noChangeAspect="1" noChangeArrowheads="1"/>
          </p:cNvPicPr>
          <p:nvPr/>
        </p:nvPicPr>
        <p:blipFill rotWithShape="1">
          <a:blip r:embed="rId3">
            <a:extLst>
              <a:ext uri="{28A0092B-C50C-407E-A947-70E740481C1C}">
                <a14:useLocalDpi xmlns:a14="http://schemas.microsoft.com/office/drawing/2010/main" val="0"/>
              </a:ext>
            </a:extLst>
          </a:blip>
          <a:srcRect b="20765"/>
          <a:stretch/>
        </p:blipFill>
        <p:spPr bwMode="auto">
          <a:xfrm>
            <a:off x="22485" y="1981200"/>
            <a:ext cx="1975104" cy="2353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accent1"/>
                </a:solidFill>
              </a:rPr>
              <a:t>4. Leading In A Spiritual Walk</a:t>
            </a:r>
            <a:endParaRPr lang="en-US" dirty="0">
              <a:solidFill>
                <a:schemeClr val="accent1"/>
              </a:solidFill>
            </a:endParaRPr>
          </a:p>
        </p:txBody>
      </p:sp>
      <p:sp>
        <p:nvSpPr>
          <p:cNvPr id="3" name="Content Placeholder 2"/>
          <p:cNvSpPr>
            <a:spLocks noGrp="1"/>
          </p:cNvSpPr>
          <p:nvPr>
            <p:ph idx="1"/>
          </p:nvPr>
        </p:nvSpPr>
        <p:spPr>
          <a:xfrm>
            <a:off x="2051304" y="1981200"/>
            <a:ext cx="6553200" cy="4572000"/>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en-US" dirty="0"/>
              <a:t>Leading family in prayer (1 Tim. 2:8)</a:t>
            </a:r>
          </a:p>
          <a:p>
            <a:r>
              <a:rPr lang="en-US" dirty="0" smtClean="0"/>
              <a:t>Having good conduct (1 Tim. 3:2)</a:t>
            </a:r>
          </a:p>
          <a:p>
            <a:r>
              <a:rPr lang="en-US" dirty="0" smtClean="0"/>
              <a:t>Teaching the commandments of God </a:t>
            </a:r>
            <a:br>
              <a:rPr lang="en-US" dirty="0" smtClean="0"/>
            </a:br>
            <a:r>
              <a:rPr lang="en-US" dirty="0" smtClean="0"/>
              <a:t>(1 Tim. 3:2; Is. 38:19; Gen. 18:18, 19; Josh. 4:21-24; Ps. 78:3-6)</a:t>
            </a:r>
          </a:p>
          <a:p>
            <a:r>
              <a:rPr lang="en-US" dirty="0" smtClean="0"/>
              <a:t>Taking the oversight of the house </a:t>
            </a:r>
            <a:br>
              <a:rPr lang="en-US" dirty="0" smtClean="0"/>
            </a:br>
            <a:r>
              <a:rPr lang="en-US" dirty="0" smtClean="0"/>
              <a:t>(1 Tim. 3:4, 5)</a:t>
            </a:r>
          </a:p>
          <a:p>
            <a:r>
              <a:rPr lang="en-US" dirty="0" smtClean="0"/>
              <a:t>Bringing family to worship (Josh. 24:15</a:t>
            </a:r>
            <a:r>
              <a:rPr lang="en-US" dirty="0"/>
              <a:t>)</a:t>
            </a:r>
          </a:p>
        </p:txBody>
      </p:sp>
    </p:spTree>
    <p:extLst>
      <p:ext uri="{BB962C8B-B14F-4D97-AF65-F5344CB8AC3E}">
        <p14:creationId xmlns:p14="http://schemas.microsoft.com/office/powerpoint/2010/main" val="1639518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760614" cy="914400"/>
          </a:xfrm>
        </p:spPr>
        <p:txBody>
          <a:bodyPr>
            <a:normAutofit/>
          </a:bodyPr>
          <a:lstStyle/>
          <a:p>
            <a:r>
              <a:rPr lang="en-US" sz="5400" spc="-15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Young Men</a:t>
            </a:r>
            <a:endParaRPr lang="en-US" sz="5400" spc="-150" dirty="0">
              <a:solidFill>
                <a:schemeClr val="accent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3760614" cy="4572000"/>
          </a:xfrm>
        </p:spPr>
        <p:txBody>
          <a:bodyPr>
            <a:normAutofit/>
          </a:bodyPr>
          <a:lstStyle/>
          <a:p>
            <a:pPr marL="0" indent="0">
              <a:buNone/>
            </a:pPr>
            <a:r>
              <a:rPr lang="en-US" sz="4400" dirty="0" smtClean="0"/>
              <a:t>“I </a:t>
            </a:r>
            <a:r>
              <a:rPr lang="en-US" sz="4400" dirty="0"/>
              <a:t>go the way of all the earth; be strong, </a:t>
            </a:r>
            <a:r>
              <a:rPr lang="en-US" sz="4400" dirty="0" smtClean="0"/>
              <a:t>there-fore</a:t>
            </a:r>
            <a:r>
              <a:rPr lang="en-US" sz="4400" dirty="0"/>
              <a:t>, and </a:t>
            </a:r>
            <a:r>
              <a:rPr lang="en-US" sz="4400" b="1" dirty="0">
                <a:solidFill>
                  <a:schemeClr val="accent1"/>
                </a:solidFill>
              </a:rPr>
              <a:t>prove yourself a </a:t>
            </a:r>
            <a:r>
              <a:rPr lang="en-US" sz="4400" b="1" dirty="0" smtClean="0">
                <a:solidFill>
                  <a:schemeClr val="accent1"/>
                </a:solidFill>
              </a:rPr>
              <a:t>man</a:t>
            </a:r>
            <a:r>
              <a:rPr lang="en-US" sz="4400" dirty="0" smtClean="0"/>
              <a:t>” (1 Kin. 2:2)</a:t>
            </a:r>
            <a:endParaRPr lang="en-US" sz="4400" dirty="0"/>
          </a:p>
          <a:p>
            <a:pPr marL="0" indent="0">
              <a:buNone/>
            </a:pPr>
            <a:endParaRPr lang="en-US" sz="4400" dirty="0"/>
          </a:p>
        </p:txBody>
      </p:sp>
      <p:pic>
        <p:nvPicPr>
          <p:cNvPr id="1031" name="Picture 7" descr="C:\Users\Steven\AppData\Local\Microsoft\Windows\Temporary Internet Files\Content.IE5\API75JCK\MP900431794[1].jpg"/>
          <p:cNvPicPr>
            <a:picLocks noChangeAspect="1" noChangeArrowheads="1"/>
          </p:cNvPicPr>
          <p:nvPr/>
        </p:nvPicPr>
        <p:blipFill rotWithShape="1">
          <a:blip r:embed="rId3">
            <a:extLst>
              <a:ext uri="{28A0092B-C50C-407E-A947-70E740481C1C}">
                <a14:useLocalDpi xmlns:a14="http://schemas.microsoft.com/office/drawing/2010/main" val="0"/>
              </a:ext>
            </a:extLst>
          </a:blip>
          <a:srcRect l="8406" t="28826" r="8070"/>
          <a:stretch/>
        </p:blipFill>
        <p:spPr bwMode="auto">
          <a:xfrm>
            <a:off x="4419600" y="2209800"/>
            <a:ext cx="4712898"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821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i="1" dirty="0" smtClean="0"/>
              <a:t>“Likewise </a:t>
            </a:r>
            <a:r>
              <a:rPr lang="en-US" sz="2400" i="1" dirty="0"/>
              <a:t>exhort the young men to be </a:t>
            </a:r>
            <a:r>
              <a:rPr lang="en-US" sz="2400" i="1" dirty="0" smtClean="0"/>
              <a:t>sober-minded” (Titus 2:6)</a:t>
            </a:r>
            <a:endParaRPr lang="en-US" sz="2400" i="1" dirty="0"/>
          </a:p>
        </p:txBody>
      </p:sp>
    </p:spTree>
    <p:extLst>
      <p:ext uri="{BB962C8B-B14F-4D97-AF65-F5344CB8AC3E}">
        <p14:creationId xmlns:p14="http://schemas.microsoft.com/office/powerpoint/2010/main" val="2216670571"/>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3048000" cy="4038600"/>
          </a:xfrm>
        </p:spPr>
        <p:txBody>
          <a:bodyPr>
            <a:normAutofit/>
          </a:bodyPr>
          <a:lstStyle/>
          <a:p>
            <a:pPr marL="0" indent="0" algn="ctr">
              <a:buNone/>
            </a:pPr>
            <a:r>
              <a:rPr lang="en-US" sz="4400" spc="300" dirty="0" smtClean="0"/>
              <a:t>“</a:t>
            </a:r>
            <a:r>
              <a:rPr lang="en-US" sz="4400" b="1" spc="300" dirty="0" smtClean="0">
                <a:solidFill>
                  <a:schemeClr val="accent1"/>
                </a:solidFill>
              </a:rPr>
              <a:t>…prove </a:t>
            </a:r>
            <a:r>
              <a:rPr lang="en-US" sz="4400" b="1" spc="300" dirty="0">
                <a:solidFill>
                  <a:schemeClr val="accent1"/>
                </a:solidFill>
              </a:rPr>
              <a:t>yourself a </a:t>
            </a:r>
            <a:r>
              <a:rPr lang="en-US" sz="4400" b="1" spc="300" dirty="0" smtClean="0">
                <a:solidFill>
                  <a:schemeClr val="accent1"/>
                </a:solidFill>
              </a:rPr>
              <a:t>man…</a:t>
            </a:r>
            <a:r>
              <a:rPr lang="en-US" sz="4400" spc="300" dirty="0" smtClean="0"/>
              <a:t>” </a:t>
            </a:r>
            <a:br>
              <a:rPr lang="en-US" sz="4400" spc="300" dirty="0" smtClean="0"/>
            </a:br>
            <a:r>
              <a:rPr lang="en-US" sz="4400" spc="300" dirty="0" smtClean="0"/>
              <a:t>(1 Kin. 2:2)</a:t>
            </a:r>
            <a:endParaRPr lang="en-US" sz="4400" spc="300" dirty="0"/>
          </a:p>
          <a:p>
            <a:pPr marL="0" indent="0">
              <a:buNone/>
            </a:pPr>
            <a:endParaRPr lang="en-US" sz="4400" dirty="0"/>
          </a:p>
        </p:txBody>
      </p:sp>
      <p:sp>
        <p:nvSpPr>
          <p:cNvPr id="4" name="TextBox 3"/>
          <p:cNvSpPr txBox="1"/>
          <p:nvPr/>
        </p:nvSpPr>
        <p:spPr>
          <a:xfrm>
            <a:off x="0" y="0"/>
            <a:ext cx="91821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i="1" dirty="0" smtClean="0"/>
              <a:t>“Likewise </a:t>
            </a:r>
            <a:r>
              <a:rPr lang="en-US" sz="2400" i="1" dirty="0"/>
              <a:t>exhort the young men to be </a:t>
            </a:r>
            <a:r>
              <a:rPr lang="en-US" sz="2400" i="1" dirty="0" smtClean="0"/>
              <a:t>sober-minded” (Titus 2:6)</a:t>
            </a:r>
            <a:endParaRPr lang="en-US" sz="2400" i="1" dirty="0"/>
          </a:p>
        </p:txBody>
      </p:sp>
      <p:sp>
        <p:nvSpPr>
          <p:cNvPr id="5" name="TextBox 4"/>
          <p:cNvSpPr txBox="1"/>
          <p:nvPr/>
        </p:nvSpPr>
        <p:spPr>
          <a:xfrm>
            <a:off x="4114800" y="1905000"/>
            <a:ext cx="4578626" cy="4247317"/>
          </a:xfrm>
          <a:prstGeom prst="rect">
            <a:avLst/>
          </a:prstGeom>
        </p:spPr>
        <p:style>
          <a:lnRef idx="1">
            <a:schemeClr val="accent5"/>
          </a:lnRef>
          <a:fillRef idx="3">
            <a:schemeClr val="accent5"/>
          </a:fillRef>
          <a:effectRef idx="2">
            <a:schemeClr val="accent5"/>
          </a:effectRef>
          <a:fontRef idx="minor">
            <a:schemeClr val="lt1"/>
          </a:fontRef>
        </p:style>
        <p:txBody>
          <a:bodyPr wrap="square" lIns="0" rIns="0" rtlCol="0">
            <a:spAutoFit/>
          </a:bodyPr>
          <a:lstStyle/>
          <a:p>
            <a:pPr marL="457200" indent="-457200">
              <a:buFont typeface="Arial" pitchFamily="34" charset="0"/>
              <a:buChar char="•"/>
            </a:pPr>
            <a:r>
              <a:rPr lang="en-US" sz="3000" b="1" dirty="0"/>
              <a:t>Manliness ≠ </a:t>
            </a:r>
            <a:r>
              <a:rPr lang="en-US" sz="3000" b="1" dirty="0" smtClean="0"/>
              <a:t>Recklessness</a:t>
            </a:r>
            <a:br>
              <a:rPr lang="en-US" sz="3000" b="1" dirty="0" smtClean="0"/>
            </a:br>
            <a:r>
              <a:rPr lang="en-US" sz="3000" b="1" dirty="0" smtClean="0"/>
              <a:t>(Judg</a:t>
            </a:r>
            <a:r>
              <a:rPr lang="en-US" sz="3000" b="1" dirty="0"/>
              <a:t>. 9:4)</a:t>
            </a:r>
          </a:p>
          <a:p>
            <a:pPr marL="457200" indent="-457200">
              <a:buFont typeface="Arial" pitchFamily="34" charset="0"/>
              <a:buChar char="•"/>
            </a:pPr>
            <a:r>
              <a:rPr lang="en-US" sz="3000" b="1" dirty="0"/>
              <a:t>Manliness ≠ </a:t>
            </a:r>
            <a:r>
              <a:rPr lang="en-US" sz="3000" b="1" dirty="0" smtClean="0"/>
              <a:t>Rudeness</a:t>
            </a:r>
            <a:br>
              <a:rPr lang="en-US" sz="3000" b="1" dirty="0" smtClean="0"/>
            </a:br>
            <a:r>
              <a:rPr lang="en-US" sz="3000" b="1" dirty="0" smtClean="0"/>
              <a:t>(1 </a:t>
            </a:r>
            <a:r>
              <a:rPr lang="en-US" sz="3000" b="1" dirty="0"/>
              <a:t>Cor. 13:5)</a:t>
            </a:r>
          </a:p>
          <a:p>
            <a:pPr marL="457200" indent="-457200">
              <a:buFont typeface="Arial" pitchFamily="34" charset="0"/>
              <a:buChar char="•"/>
            </a:pPr>
            <a:r>
              <a:rPr lang="en-US" sz="3000" b="1" dirty="0" smtClean="0"/>
              <a:t>Manliness ≠ Laziness</a:t>
            </a:r>
            <a:br>
              <a:rPr lang="en-US" sz="3000" b="1" dirty="0" smtClean="0"/>
            </a:br>
            <a:r>
              <a:rPr lang="en-US" sz="3000" b="1" dirty="0" smtClean="0"/>
              <a:t>(Prov. 24:30-34)</a:t>
            </a:r>
          </a:p>
          <a:p>
            <a:pPr marL="457200" indent="-457200">
              <a:buFont typeface="Arial" pitchFamily="34" charset="0"/>
              <a:buChar char="•"/>
            </a:pPr>
            <a:r>
              <a:rPr lang="en-US" sz="3000" b="1" dirty="0" smtClean="0"/>
              <a:t>Manliness ≠ Filthiness</a:t>
            </a:r>
            <a:br>
              <a:rPr lang="en-US" sz="3000" b="1" dirty="0" smtClean="0"/>
            </a:br>
            <a:r>
              <a:rPr lang="en-US" sz="3000" b="1" dirty="0" smtClean="0"/>
              <a:t>(1 Cor. 6:20; Deut. 23:12-14; 1 Pet. 3:21)</a:t>
            </a:r>
            <a:endParaRPr lang="en-US" sz="3000" b="1" dirty="0"/>
          </a:p>
        </p:txBody>
      </p:sp>
      <p:sp>
        <p:nvSpPr>
          <p:cNvPr id="7" name="TextBox 6"/>
          <p:cNvSpPr txBox="1"/>
          <p:nvPr/>
        </p:nvSpPr>
        <p:spPr>
          <a:xfrm>
            <a:off x="1981200" y="725269"/>
            <a:ext cx="5093061" cy="646331"/>
          </a:xfrm>
          <a:prstGeom prst="rect">
            <a:avLst/>
          </a:prstGeom>
          <a:noFill/>
        </p:spPr>
        <p:txBody>
          <a:bodyPr wrap="none" rtlCol="0">
            <a:spAutoFit/>
          </a:bodyPr>
          <a:lstStyle/>
          <a:p>
            <a:r>
              <a:rPr lang="en-US" sz="3600" dirty="0" smtClean="0">
                <a:latin typeface="Aharoni" pitchFamily="2" charset="-79"/>
                <a:cs typeface="Aharoni" pitchFamily="2" charset="-79"/>
              </a:rPr>
              <a:t>What Manliness Is Not</a:t>
            </a:r>
            <a:endParaRPr lang="en-US" sz="3600" dirty="0">
              <a:latin typeface="Aharoni" pitchFamily="2" charset="-79"/>
              <a:cs typeface="Aharoni" pitchFamily="2" charset="-79"/>
            </a:endParaRPr>
          </a:p>
        </p:txBody>
      </p:sp>
    </p:spTree>
    <p:extLst>
      <p:ext uri="{BB962C8B-B14F-4D97-AF65-F5344CB8AC3E}">
        <p14:creationId xmlns:p14="http://schemas.microsoft.com/office/powerpoint/2010/main" val="1605125455"/>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AppData\Local\Microsoft\Windows\Temporary Internet Files\Content.IE5\VX4N11TW\MP900448760[1].jpg"/>
          <p:cNvPicPr>
            <a:picLocks noChangeAspect="1" noChangeArrowheads="1"/>
          </p:cNvPicPr>
          <p:nvPr/>
        </p:nvPicPr>
        <p:blipFill rotWithShape="1">
          <a:blip r:embed="rId3">
            <a:extLst>
              <a:ext uri="{28A0092B-C50C-407E-A947-70E740481C1C}">
                <a14:useLocalDpi xmlns:a14="http://schemas.microsoft.com/office/drawing/2010/main" val="0"/>
              </a:ext>
            </a:extLst>
          </a:blip>
          <a:srcRect l="8800" t="6793" r="1"/>
          <a:stretch/>
        </p:blipFill>
        <p:spPr bwMode="auto">
          <a:xfrm>
            <a:off x="4330460" y="465826"/>
            <a:ext cx="4813540" cy="6392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0600"/>
            <a:ext cx="8229600" cy="914400"/>
          </a:xfrm>
        </p:spPr>
        <p:txBody>
          <a:bodyPr>
            <a:normAutofit/>
          </a:bodyPr>
          <a:lstStyle/>
          <a:p>
            <a:r>
              <a:rPr lang="en-US" sz="5400" spc="-15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Prove </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Yourself A Man</a:t>
            </a:r>
            <a:endParaRPr lang="en-US" sz="5400" spc="-150" dirty="0">
              <a:solidFill>
                <a:schemeClr val="accent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3873260" cy="4572000"/>
          </a:xfrm>
        </p:spPr>
        <p:txBody>
          <a:bodyPr>
            <a:normAutofit fontScale="77500" lnSpcReduction="20000"/>
          </a:bodyPr>
          <a:lstStyle/>
          <a:p>
            <a:pPr marL="0" indent="0" algn="ctr">
              <a:buNone/>
            </a:pPr>
            <a:r>
              <a:rPr lang="en-US" sz="4400" dirty="0" smtClean="0"/>
              <a:t>“A </a:t>
            </a:r>
            <a:r>
              <a:rPr lang="en-US" sz="4400" dirty="0"/>
              <a:t>woman shall not wear anything that pertains to a man, nor shall a man put on a woman’s garment, for all who do so are an abomination to the LORD your </a:t>
            </a:r>
            <a:r>
              <a:rPr lang="en-US" sz="4400" dirty="0" smtClean="0"/>
              <a:t>God” (Deut. 22:5)</a:t>
            </a:r>
            <a:endParaRPr lang="en-US" sz="4400" dirty="0"/>
          </a:p>
        </p:txBody>
      </p:sp>
    </p:spTree>
    <p:extLst>
      <p:ext uri="{BB962C8B-B14F-4D97-AF65-F5344CB8AC3E}">
        <p14:creationId xmlns:p14="http://schemas.microsoft.com/office/powerpoint/2010/main" val="383782009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a:bodyPr>
          <a:lstStyle/>
          <a:p>
            <a:r>
              <a:rPr lang="en-US" sz="5400" spc="-150"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Prove </a:t>
            </a: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Yourself </a:t>
            </a:r>
            <a:r>
              <a:rPr lang="en-US" sz="5400" b="1" spc="50" dirty="0" smtClean="0">
                <a:ln w="12700" cmpd="sng">
                  <a:solidFill>
                    <a:schemeClr val="accent6">
                      <a:satMod val="120000"/>
                      <a:shade val="80000"/>
                    </a:schemeClr>
                  </a:solidFill>
                  <a:prstDash val="solid"/>
                </a:ln>
                <a:solidFill>
                  <a:schemeClr val="accent1"/>
                </a:solidFill>
                <a:effectLst>
                  <a:glow rad="53100">
                    <a:schemeClr val="accent6">
                      <a:satMod val="180000"/>
                      <a:alpha val="30000"/>
                    </a:schemeClr>
                  </a:glow>
                </a:effectLst>
                <a:latin typeface="Aharoni" pitchFamily="2" charset="-79"/>
                <a:cs typeface="Aharoni" pitchFamily="2" charset="-79"/>
              </a:rPr>
              <a:t>A Man</a:t>
            </a:r>
            <a:endParaRPr lang="en-US" sz="5400" spc="-150" dirty="0">
              <a:solidFill>
                <a:schemeClr val="accent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981200"/>
            <a:ext cx="3873260" cy="4876800"/>
          </a:xfrm>
        </p:spPr>
        <p:txBody>
          <a:bodyPr>
            <a:normAutofit fontScale="92500"/>
          </a:bodyPr>
          <a:lstStyle/>
          <a:p>
            <a:pPr marL="0" indent="0" algn="ctr">
              <a:buNone/>
            </a:pPr>
            <a:r>
              <a:rPr lang="en-US" sz="4000" dirty="0"/>
              <a:t>“…and </a:t>
            </a:r>
            <a:r>
              <a:rPr lang="en-US" sz="4000" b="1" dirty="0">
                <a:solidFill>
                  <a:schemeClr val="accent1"/>
                </a:solidFill>
              </a:rPr>
              <a:t>you are not your own</a:t>
            </a:r>
            <a:r>
              <a:rPr lang="en-US" sz="4000" dirty="0"/>
              <a:t>? For you were bought at a price; therefore glorify God in your body and in your spirit…” </a:t>
            </a:r>
            <a:r>
              <a:rPr lang="en-US" sz="4000" dirty="0" smtClean="0"/>
              <a:t/>
            </a:r>
            <a:br>
              <a:rPr lang="en-US" sz="4000" dirty="0" smtClean="0"/>
            </a:br>
            <a:r>
              <a:rPr lang="en-US" sz="4000" dirty="0" smtClean="0"/>
              <a:t>(</a:t>
            </a:r>
            <a:r>
              <a:rPr lang="en-US" sz="4000" dirty="0"/>
              <a:t>1 Cor. 6:19, 20)</a:t>
            </a:r>
          </a:p>
        </p:txBody>
      </p:sp>
      <p:sp>
        <p:nvSpPr>
          <p:cNvPr id="4" name="TextBox 3"/>
          <p:cNvSpPr txBox="1"/>
          <p:nvPr/>
        </p:nvSpPr>
        <p:spPr>
          <a:xfrm>
            <a:off x="4572000" y="1991380"/>
            <a:ext cx="4038600" cy="646331"/>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DISTINCTION</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5" name="TextBox 4"/>
          <p:cNvSpPr txBox="1"/>
          <p:nvPr/>
        </p:nvSpPr>
        <p:spPr>
          <a:xfrm>
            <a:off x="5181600" y="2792083"/>
            <a:ext cx="3581400" cy="2400657"/>
          </a:xfrm>
          <a:prstGeom prst="rect">
            <a:avLst/>
          </a:prstGeom>
          <a:noFill/>
        </p:spPr>
        <p:txBody>
          <a:bodyPr wrap="square" rtlCol="0">
            <a:spAutoFit/>
          </a:bodyPr>
          <a:lstStyle/>
          <a:p>
            <a:pPr marL="285750" indent="-285750">
              <a:buFont typeface="Arial" pitchFamily="34" charset="0"/>
              <a:buChar char="•"/>
            </a:pPr>
            <a:r>
              <a:rPr lang="en-US" sz="3000" b="1" dirty="0" smtClean="0"/>
              <a:t>Dress</a:t>
            </a:r>
          </a:p>
          <a:p>
            <a:pPr marL="285750" indent="-285750">
              <a:buFont typeface="Arial" pitchFamily="34" charset="0"/>
              <a:buChar char="•"/>
            </a:pPr>
            <a:r>
              <a:rPr lang="en-US" sz="3000" b="1" dirty="0" smtClean="0"/>
              <a:t>Hair </a:t>
            </a:r>
          </a:p>
          <a:p>
            <a:pPr marL="285750" indent="-285750">
              <a:buFont typeface="Arial" pitchFamily="34" charset="0"/>
              <a:buChar char="•"/>
            </a:pPr>
            <a:r>
              <a:rPr lang="en-US" sz="3000" b="1" dirty="0" smtClean="0"/>
              <a:t>Demeanor</a:t>
            </a:r>
          </a:p>
          <a:p>
            <a:pPr marL="285750" indent="-285750">
              <a:buFont typeface="Arial" pitchFamily="34" charset="0"/>
              <a:buChar char="•"/>
            </a:pPr>
            <a:r>
              <a:rPr lang="en-US" sz="3000" b="1" dirty="0" smtClean="0"/>
              <a:t>Role</a:t>
            </a:r>
          </a:p>
          <a:p>
            <a:pPr marL="285750" indent="-285750">
              <a:buFont typeface="Arial" pitchFamily="34" charset="0"/>
              <a:buChar char="•"/>
            </a:pPr>
            <a:r>
              <a:rPr lang="en-US" sz="3000" b="1" dirty="0" smtClean="0"/>
              <a:t>Rule</a:t>
            </a:r>
          </a:p>
        </p:txBody>
      </p:sp>
    </p:spTree>
    <p:extLst>
      <p:ext uri="{BB962C8B-B14F-4D97-AF65-F5344CB8AC3E}">
        <p14:creationId xmlns:p14="http://schemas.microsoft.com/office/powerpoint/2010/main" val="3385322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1_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2575</TotalTime>
  <Words>2161</Words>
  <Application>Microsoft Office PowerPoint</Application>
  <PresentationFormat>On-screen Show (4:3)</PresentationFormat>
  <Paragraphs>123</Paragraphs>
  <Slides>16</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Wingdings</vt:lpstr>
      <vt:lpstr>Berlin Sans FB</vt:lpstr>
      <vt:lpstr>Aharoni</vt:lpstr>
      <vt:lpstr>Arial Black</vt:lpstr>
      <vt:lpstr>Calibri</vt:lpstr>
      <vt:lpstr>Macro</vt:lpstr>
      <vt:lpstr>1_Macro</vt:lpstr>
      <vt:lpstr>How Can Fathers Be Good Leaders?</vt:lpstr>
      <vt:lpstr>Previously</vt:lpstr>
      <vt:lpstr>3. Leading In Discipline</vt:lpstr>
      <vt:lpstr>“And you, fathers, do not provoke your children to wrath, but bring them up in the training and admonition of the Lord” (Eph. 6:4)</vt:lpstr>
      <vt:lpstr>4. Leading In A Spiritual Walk</vt:lpstr>
      <vt:lpstr>Young Men</vt:lpstr>
      <vt:lpstr>PowerPoint Presentation</vt:lpstr>
      <vt:lpstr>Prove Yourself A Man</vt:lpstr>
      <vt:lpstr>Prove Yourself A Man</vt:lpstr>
      <vt:lpstr>Created To RULE (Gen. 1:28)! </vt:lpstr>
      <vt:lpstr>Created To RULE (Gen. 1:28)! </vt:lpstr>
      <vt:lpstr>Created To RULE (Gen. 1:28)! </vt:lpstr>
      <vt:lpstr>CAN WE AT LEAST RULE</vt:lpstr>
      <vt:lpstr>REVIEW OF PART 1, 2</vt:lpstr>
      <vt:lpstr>1 John 2:13, 14</vt:lpstr>
      <vt:lpstr>1 John 2:13, 14</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Fathers Be Good Leaders In Their Family?</dc:title>
  <dc:creator>Steven J. Wallace</dc:creator>
  <cp:lastModifiedBy>Steven J. Wallace</cp:lastModifiedBy>
  <cp:revision>83</cp:revision>
  <dcterms:created xsi:type="dcterms:W3CDTF">2013-04-11T17:44:00Z</dcterms:created>
  <dcterms:modified xsi:type="dcterms:W3CDTF">2015-04-03T15:42:50Z</dcterms:modified>
</cp:coreProperties>
</file>